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27.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16.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notesSlides/notesSlide3.xml" ContentType="application/vnd.openxmlformats-officedocument.presentationml.notes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3.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0.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notesSlides/notesSlide15.xml" ContentType="application/vnd.openxmlformats-officedocument.presentationml.notes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1.xml" ContentType="application/vnd.openxmlformats-officedocument.presentationml.slide+xml"/>
  <Override PartName="/ppt/slides/slide26.xml" ContentType="application/vnd.openxmlformats-officedocument.presentationml.slide+xml"/>
  <Override PartName="/ppt/notesSlides/notesSlide14.xml" ContentType="application/vnd.openxmlformats-officedocument.presentationml.notesSlide+xml"/>
  <Override PartName="/ppt/slideLayouts/slideLayout8.xml" ContentType="application/vnd.openxmlformats-officedocument.presentationml.slideLayout+xml"/>
  <Override PartName="/ppt/slides/slide4.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theme/theme2.xml" ContentType="application/vnd.openxmlformats-officedocument.theme+xml"/>
  <Override PartName="/ppt/slides/slide24.xml" ContentType="application/vnd.openxmlformats-officedocument.presentationml.slide+xml"/>
  <Override PartName="/ppt/notesSlides/notesSlide17.xml" ContentType="application/vnd.openxmlformats-officedocument.presentationml.notesSlide+xml"/>
  <Override PartName="/ppt/slideLayouts/slideLayout11.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Layouts/slideLayout6.xml" ContentType="application/vnd.openxmlformats-officedocument.presentationml.slideLayout+xml"/>
  <Override PartName="/ppt/notesSlides/notesSlide12.xml" ContentType="application/vnd.openxmlformats-officedocument.presentationml.notesSlide+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autoCompressPictures="0" saveSubsetFonts="1">
  <p:sldMasterIdLst>
    <p:sldMasterId id="2147483648" r:id="rId1"/>
  </p:sldMasterIdLst>
  <p:notesMasterIdLst>
    <p:notesMasterId r:id="rId31"/>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Lst>
  <p:sldSz cx="12192000" cy="6858000"/>
  <p:notesSz cx="12192000" cy="6858000"/>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notesMaster" Target="notesMasters/notesMaster1.xml"/><Relationship Id="rId32" Type="http://schemas.openxmlformats.org/officeDocument/2006/relationships/presProps" Target="presProps.xml" /><Relationship Id="rId33" Type="http://schemas.openxmlformats.org/officeDocument/2006/relationships/tableStyles" Target="tableStyles.xml" /><Relationship Id="rId34"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hidden="0"/>
        <p:cNvGrpSpPr/>
        <p:nvPr isPhoto="0" userDrawn="0"/>
      </p:nvGrpSpPr>
      <p:grpSpPr bwMode="auto">
        <a:xfrm>
          <a:off x="0" y="0"/>
          <a:ext cx="0" cy="0"/>
          <a:chOff x="0" y="0"/>
          <a:chExt cx="0" cy="0"/>
        </a:xfrm>
      </p:grpSpPr>
      <p:sp>
        <p:nvSpPr>
          <p:cNvPr id="2" name="Kopfzeilenplatzhalter 1" hidden="0"/>
          <p:cNvSpPr>
            <a:spLocks noGrp="1"/>
          </p:cNvSpPr>
          <p:nvPr isPhoto="0" userDrawn="0">
            <p:ph type="hdr" sz="quarter" hasCustomPrompt="0"/>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AT"/>
          </a:p>
        </p:txBody>
      </p:sp>
      <p:sp>
        <p:nvSpPr>
          <p:cNvPr id="3" name="Datumsplatzhalter 2" hidden="0"/>
          <p:cNvSpPr>
            <a:spLocks noGrp="1"/>
          </p:cNvSpPr>
          <p:nvPr isPhoto="0" userDrawn="0">
            <p:ph type="dt" idx="1" hasCustomPrompt="0"/>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1B8FEEBB-B9CA-4357-9785-65C05B60FB99}" type="datetimeFigureOut">
              <a:rPr lang="de-AT"/>
              <a:t/>
            </a:fld>
            <a:endParaRPr lang="de-AT"/>
          </a:p>
        </p:txBody>
      </p:sp>
      <p:sp>
        <p:nvSpPr>
          <p:cNvPr id="4" name="Folienbildplatzhalter 3" hidden="0"/>
          <p:cNvSpPr>
            <a:spLocks noChangeAspect="1" noGrp="1" noRot="1"/>
          </p:cNvSpPr>
          <p:nvPr isPhoto="0" userDrawn="0">
            <p:ph type="sldImg" idx="2" hasCustomPrompt="0"/>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AT"/>
          </a:p>
        </p:txBody>
      </p:sp>
      <p:sp>
        <p:nvSpPr>
          <p:cNvPr id="5" name="Notizenplatzhalter 4" hidden="0"/>
          <p:cNvSpPr>
            <a:spLocks noGrp="1"/>
          </p:cNvSpPr>
          <p:nvPr isPhoto="0" userDrawn="0">
            <p:ph type="body" sz="quarter" idx="3" hasCustomPrompt="0"/>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de-AT"/>
          </a:p>
        </p:txBody>
      </p:sp>
      <p:sp>
        <p:nvSpPr>
          <p:cNvPr id="6" name="Fußzeilenplatzhalter 5" hidden="0"/>
          <p:cNvSpPr>
            <a:spLocks noGrp="1"/>
          </p:cNvSpPr>
          <p:nvPr isPhoto="0" userDrawn="0">
            <p:ph type="ftr" sz="quarter" idx="4" hasCustomPrompt="0"/>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AT"/>
          </a:p>
        </p:txBody>
      </p:sp>
      <p:sp>
        <p:nvSpPr>
          <p:cNvPr id="7" name="Foliennummernplatzhalter 6" hidden="0"/>
          <p:cNvSpPr>
            <a:spLocks noGrp="1"/>
          </p:cNvSpPr>
          <p:nvPr isPhoto="0" userDrawn="0">
            <p:ph type="sldNum" sz="quarter" idx="5" hasCustomPrompt="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ED1D3EBB-701D-40ED-927C-560B244A68C2}" type="slidenum">
              <a:rPr lang="de-AT"/>
              <a:t/>
            </a:fld>
            <a:endParaRPr lang="de-AT"/>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ctr">
              <a:defRPr/>
            </a:pPr>
            <a:r>
              <a:rPr lang="de-DE" sz="1200" b="1">
                <a:solidFill>
                  <a:schemeClr val="tx1"/>
                </a:solidFill>
                <a:latin typeface="Calibri"/>
                <a:ea typeface="Arial"/>
                <a:cs typeface="Arial"/>
              </a:rPr>
              <a:t>Internationaler Gebetstag adventistischer Frauen</a:t>
            </a:r>
            <a:endParaRPr lang="de-AT" sz="1200">
              <a:solidFill>
                <a:schemeClr val="tx1"/>
              </a:solidFill>
              <a:latin typeface="Calibri"/>
              <a:ea typeface="Arial"/>
              <a:cs typeface="Arial"/>
            </a:endParaRPr>
          </a:p>
          <a:p>
            <a:pPr algn="ctr">
              <a:defRPr/>
            </a:pPr>
            <a:r>
              <a:rPr lang="de-DE" sz="1200">
                <a:solidFill>
                  <a:schemeClr val="tx1"/>
                </a:solidFill>
                <a:latin typeface="Calibri"/>
                <a:ea typeface="Arial"/>
                <a:cs typeface="Arial"/>
              </a:rPr>
              <a:t> 2. März 2024</a:t>
            </a:r>
            <a:endParaRPr lang="de-AT" sz="1200">
              <a:solidFill>
                <a:schemeClr val="tx1"/>
              </a:solidFill>
              <a:latin typeface="Calibri"/>
              <a:ea typeface="Arial"/>
              <a:cs typeface="Arial"/>
            </a:endParaRPr>
          </a:p>
          <a:p>
            <a:pPr algn="ctr">
              <a:defRPr/>
            </a:pPr>
            <a:r>
              <a:rPr lang="de-DE" sz="1200">
                <a:solidFill>
                  <a:schemeClr val="tx1"/>
                </a:solidFill>
                <a:latin typeface="Calibri"/>
                <a:ea typeface="Arial"/>
                <a:cs typeface="Arial"/>
              </a:rPr>
              <a:t> </a:t>
            </a:r>
            <a:r>
              <a:rPr lang="de-DE" sz="1200" b="1">
                <a:solidFill>
                  <a:schemeClr val="tx1"/>
                </a:solidFill>
                <a:latin typeface="Calibri"/>
                <a:ea typeface="Arial"/>
                <a:cs typeface="Arial"/>
              </a:rPr>
              <a:t> </a:t>
            </a:r>
            <a:endParaRPr lang="de-AT" sz="1200">
              <a:solidFill>
                <a:schemeClr val="tx1"/>
              </a:solidFill>
              <a:latin typeface="Calibri"/>
              <a:ea typeface="Arial"/>
              <a:cs typeface="Arial"/>
            </a:endParaRPr>
          </a:p>
          <a:p>
            <a:pPr algn="ctr">
              <a:defRPr/>
            </a:pPr>
            <a:r>
              <a:rPr lang="de-DE" sz="1200" b="1">
                <a:solidFill>
                  <a:schemeClr val="tx1"/>
                </a:solidFill>
                <a:latin typeface="Calibri"/>
                <a:ea typeface="Arial"/>
                <a:cs typeface="Arial"/>
              </a:rPr>
              <a:t>Predigt</a:t>
            </a:r>
            <a:endParaRPr lang="de-AT" sz="1200">
              <a:solidFill>
                <a:schemeClr val="tx1"/>
              </a:solidFill>
              <a:latin typeface="Calibri"/>
              <a:ea typeface="Arial"/>
              <a:cs typeface="Arial"/>
            </a:endParaRPr>
          </a:p>
          <a:p>
            <a:pPr algn="ctr">
              <a:defRPr/>
            </a:pPr>
            <a:r>
              <a:rPr lang="de-DE" sz="1200" b="1">
                <a:solidFill>
                  <a:schemeClr val="tx1"/>
                </a:solidFill>
                <a:latin typeface="Calibri"/>
                <a:ea typeface="Arial"/>
                <a:cs typeface="Arial"/>
              </a:rPr>
              <a:t>ENTFACHE DEIN GEBETSLEBEN</a:t>
            </a:r>
            <a:endParaRPr lang="de-AT" sz="1200">
              <a:solidFill>
                <a:schemeClr val="tx1"/>
              </a:solidFill>
              <a:latin typeface="Calibri"/>
              <a:ea typeface="Arial"/>
              <a:cs typeface="Arial"/>
            </a:endParaRPr>
          </a:p>
          <a:p>
            <a:pPr algn="ctr">
              <a:defRPr/>
            </a:pPr>
            <a:r>
              <a:rPr lang="de-DE" sz="1200">
                <a:solidFill>
                  <a:schemeClr val="tx1"/>
                </a:solidFill>
                <a:latin typeface="Calibri"/>
                <a:ea typeface="Arial"/>
                <a:cs typeface="Arial"/>
              </a:rPr>
              <a:t>von Dr. Linda Mei Lin Koh</a:t>
            </a:r>
            <a:br>
              <a:rPr lang="de-DE" sz="1200">
                <a:solidFill>
                  <a:schemeClr val="tx1"/>
                </a:solidFill>
                <a:latin typeface="Calibri"/>
                <a:ea typeface="Arial"/>
                <a:cs typeface="Arial"/>
              </a:rPr>
            </a:br>
            <a:endParaRPr lang="de-AT" sz="1200">
              <a:solidFill>
                <a:schemeClr val="tx1"/>
              </a:solidFill>
              <a:latin typeface="Calibri"/>
              <a:ea typeface="Arial"/>
              <a:cs typeface="Arial"/>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228600" algn="just" defTabSz="914400">
              <a:spcBef>
                <a:spcPts val="1200"/>
              </a:spcBef>
              <a:defRPr/>
            </a:pPr>
            <a:r>
              <a:rPr lang="de-DE" sz="1800">
                <a:solidFill>
                  <a:schemeClr val="tx1"/>
                </a:solidFill>
                <a:latin typeface="Calibri"/>
                <a:ea typeface="Calibri"/>
                <a:cs typeface="Times New Roman"/>
              </a:rPr>
              <a:t>In der Bergpredigt verwendet Jesus die Beispiele von Licht und Salz, um seinen Jüngern und allen Zuhörern zu erklären, wie seine Nachfolger bei allen, denen sie begegnen, Veränderungen entfachen:</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„Ihr seid das Salz der Erde. Doch wozu ist Salz noch gut, wenn es seinen Geschmack verloren hat? Kann man es etwa wieder brauchbar machen? Es wird weggeworfen und zertreten, wie etwas, das nichts wert ist.“ (Matthäus 5,13 NLB)</a:t>
            </a:r>
            <a:endParaRPr/>
          </a:p>
          <a:p>
            <a:pPr marL="548640" marR="548640" algn="just">
              <a:spcBef>
                <a:spcPts val="1000"/>
              </a:spcBef>
              <a:spcAft>
                <a:spcPts val="800"/>
              </a:spcAft>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„Ihr seid das Licht der Welt – wie eine Stadt auf einem Berg, die in der Nacht hell erstrahlt, damit alle es sehen können. Niemand versteckt ein Licht unter einem umgestülpten Gefäß. Er stellt es vielmehr auf einen Lampenständer und lässt es für alle leuchten. Genauso lasst eure guten Taten leuchten vor den Menschen, damit alle sie sehen können und euren Vater im Himmel dafür rühmen.“ (Matthäus 5,14-16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Heute lädt uns Jesus dazu ein, sowohl SALZ als auch LICHT zu sein. Er plant, dass wir Veränderungen entfachen, indem wir Licht in die Finsternis und das Salz der Liebe Gottes in diese Welt tragen. Er möchte, dass wir durch das Licht, das wir in unsere Umgebung ausstrahlen und unsere Lebensweise, die wie Salz in unserem Einflussbereich wirkt, bekannt werden.</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Während wir uns bemühen, ein Licht in unserer Gesellschaft zu sein, dürfen wir zu Gott beten, dass er uns Türen öffnet, damit wir die Bedürfnisse unserer Mitmenschen erkennen und Wege finden können, ihnen zu helfen.</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Ja, betet, betet, betet! Das Gebet kann in uns Veränderung entfachen. Selbst wenn wir negative Einstellungen oder Vorurteile gegenüber anderen Menschengruppen hegen, kann Gott uns – wo immer wir sind – in Salz und Licht verwandeln.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lvl="0" indent="-228600" algn="just" defTabSz="914400">
              <a:spcBef>
                <a:spcPts val="1200"/>
              </a:spcBef>
              <a:defRPr/>
            </a:pPr>
            <a:r>
              <a:rPr lang="de-DE" sz="1800">
                <a:solidFill>
                  <a:schemeClr val="tx1"/>
                </a:solidFill>
                <a:latin typeface="Calibri"/>
                <a:ea typeface="Calibri"/>
                <a:cs typeface="Times New Roman"/>
              </a:rPr>
              <a:t>David erbat sich von Gott:</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„Gott, erschaffe in mir ein reines Herz und gib mir einen neuen, aufrichtigen Geist.“ (Psalm 51,12 NLB)</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marR="0" lvl="0" indent="0" algn="l" defTabSz="914400">
              <a:lnSpc>
                <a:spcPct val="100000"/>
              </a:lnSpc>
              <a:spcBef>
                <a:spcPts val="0"/>
              </a:spcBef>
              <a:spcAft>
                <a:spcPts val="0"/>
              </a:spcAft>
              <a:buClrTx/>
              <a:buSzTx/>
              <a:buFontTx/>
              <a:buNone/>
              <a:defRPr/>
            </a:pPr>
            <a:r>
              <a:rPr lang="de-DE" sz="1800" b="1">
                <a:latin typeface="Calibri"/>
                <a:ea typeface="Calibri"/>
                <a:cs typeface="Times New Roman"/>
              </a:rPr>
              <a:t>2. GEBET ENTFACHT HOFFNUNG</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228600" algn="just" defTabSz="914400">
              <a:spcBef>
                <a:spcPts val="1200"/>
              </a:spcBef>
              <a:defRPr/>
            </a:pPr>
            <a:r>
              <a:rPr lang="de-DE" sz="1800">
                <a:solidFill>
                  <a:schemeClr val="tx1"/>
                </a:solidFill>
                <a:latin typeface="Calibri"/>
                <a:ea typeface="Calibri"/>
                <a:cs typeface="Times New Roman"/>
              </a:rPr>
              <a:t>Der folgende bekannte Bibelvers wird oft zitiert, um Hoffnung zu erwecken:</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„,Denn ich weiß genau, welche Pläne ich für euch gefasst habe‘, spricht der HERR. ,Mein Plan ist, euch Heil zu geben und kein Leid. Ich gebe euch Zukunft und Hoffnung. Wenn ihr dann zu mir rufen werdet, will ich euch antworten; wenn ihr zu mir betet, will ich euch erhören. Wenn ihr mich sucht, werdet ihr mich finden; ja, wenn ihr ernsthaft, mit ganzem Herzen nach mir verlangt, werde ich mich von euch finden lassen‘, spricht der HERR.“ (Jeremia 29,11-13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Die Botschaft des Propheten Jeremia sollte seinem Volk inmitten ärgster Not und Verzweiflung Hoffnung und Zuversicht bringen. Die Nation hatte eine brutale Invasion durchgemacht, die Bewohner wurden in ein fremdes Land verschleppt. Dieses Bild ist uns leider heute noch immer gut bekannt: wir denken an den Krieg in der Ukraine, der viele Menschen in die Flucht zwang. Die Kämpfe in Afghanistan und Syrien, nicht zu reden von den vielen Bürgerkriegen in Afrika, bringen Tausende dazu, ihr Heil in der Flucht nach Europa und Nordamerika zu suchen. Andere Faktoren, die heutzutage Not und Verzweiflung hervorrufen, sind Energiekrisen, Inflation, gesellschaftliche Spannungen. Naturkatastrophen, Gewaltexzesse, bitterste Armut und Arbeitslosigkeit nehmen überall zu.</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Die Menschen sehnen sich nach Hoffnung und greifen nach jedem Strohhalm. Manche befürchten, dass es überhaupt keine Aussicht auf Besserung gibt. Jetzt ist es Zeit, für diese Menschen zu beten. Jeremias Botschaft versichert uns, dass sich Gott um Menschen und Familien kümmert, während sie mit diesen Problemen kämpfen. Solche Verheißungen aus der Bibel schenken verzweifelten Menschen Zuversicht. Gott bietet seine Hoffnung jedem einzelnen an. Er erinnert uns, dass wir von ihm geliebt und wertgeschätzt werden. Er vergisst uns nicht. Er wird eine unvergleichlich bessere Zukunft schaffen.</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Als Petrus eingesperrt worden war, weil er das Evangelium gepredigt hatte, war die Gemeinde verzweifelt. Scheinbar gab es keine Hoffnung, ihn aus dem Kerker zu befreien. Dennoch trafen sich die Glieder, um gemeinsam inständig zu beten. Gott erhörte ihre Gebete und sandte einen Engel, um Petrus aus dem schwerbewachten Gefängnis zu führen. Die ernsthaften Gebete der Gemeinde entfachten Hoffnung auf die wunderbare Errettung des Apostels (siehe Apostelgeschichte 12,1-17).</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Der Apostel Paulus, der Schläge, Kerkerhaft und Verfolgung erdulden musste, erinnert uns:</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„Dies wurde vor langer Zeit aufgeschrieben, damit wir daraus lernen. Es soll uns Hoffnung geben und ermutigen, sodass wir geduldig auf das warten, was Gott in der Schrift versprochen hat.“ (Römer 15,4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lgn="just">
              <a:defRPr/>
            </a:pPr>
            <a:r>
              <a:rPr lang="de-DE" sz="1800">
                <a:latin typeface="Calibri"/>
                <a:ea typeface="Calibri"/>
                <a:cs typeface="Times New Roman"/>
              </a:rPr>
              <a:t>Wenn wir also für Menschen in Krisensituationen beten, die dringend Hoffnung benötigen, werden ihnen Trost und Zuversicht zuteil. Ob Erdbeben oder Überschwemmung, wenn Existenzen zerstört wurden und die dringendsten Bedürfnisse nicht gedeckt werden können, betet für sie und mit den Betroffenen. Nur wenige lehnen diese Gebete ab. Macht sie mit einem Gott bekannt, der sich um sie sorgt. Ermutigt sie, zu dem zu beten, der immer bereit ist, zuzuhören.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Die Gebete, die uns die Bibel übermittelt, können für Menschen, die in Not sind, eine Quelle der Kraft und Stärke werden. Betet mit ihnen:</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„Fürchte dich nicht, denn ich bin bei dir. Sieh dich nicht ängstlich nach Hilfe um, denn ich bin dein Gott: Meine Entscheidung für dich steht fest, ich helfe dir. Ich unterstütze dich, indem ich mit meiner siegreichen Hand Gerechtigkeit übe.“ (Jesaja 41,10 NLB)</a:t>
            </a:r>
            <a:endParaRPr lang="de-AT" sz="1800" i="1">
              <a:solidFill>
                <a:srgbClr val="404040"/>
              </a:solidFill>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Das Gebet von Paulus entfacht neue Hoffnung:</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„Deshalb bete ich, dass Gott, der euch Hoffnung gibt, euch in eurem Glauben mit Freude und Frieden erfüllt, sodass eure Hoffnung immer größer wird durch die Kraft des Heiligen Geistes.“ (Römer 15,13 NLB) </a:t>
            </a:r>
            <a:endParaRPr lang="de-AT" sz="1800" i="1">
              <a:solidFill>
                <a:srgbClr val="404040"/>
              </a:solidFill>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marR="0" lvl="0" indent="0" algn="l" defTabSz="914400">
              <a:lnSpc>
                <a:spcPct val="100000"/>
              </a:lnSpc>
              <a:spcBef>
                <a:spcPts val="0"/>
              </a:spcBef>
              <a:spcAft>
                <a:spcPts val="0"/>
              </a:spcAft>
              <a:buClrTx/>
              <a:buSzTx/>
              <a:buFontTx/>
              <a:buNone/>
              <a:defRPr/>
            </a:pPr>
            <a:r>
              <a:rPr lang="de-DE" sz="1800" b="1">
                <a:latin typeface="Calibri"/>
                <a:ea typeface="Calibri"/>
                <a:cs typeface="Times New Roman"/>
              </a:rPr>
              <a:t>3. GEBET ENTFACHT EINHEIT</a:t>
            </a:r>
            <a:endParaRPr lang="de-AT" sz="1800">
              <a:latin typeface="Calibri"/>
              <a:ea typeface="Calibri"/>
              <a:cs typeface="Times New Roman"/>
            </a:endParaRPr>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228600" algn="just" defTabSz="914400">
              <a:spcBef>
                <a:spcPts val="1200"/>
              </a:spcBef>
              <a:defRPr/>
            </a:pPr>
            <a:r>
              <a:rPr lang="de-DE" sz="1800">
                <a:solidFill>
                  <a:schemeClr val="tx1"/>
                </a:solidFill>
                <a:latin typeface="Calibri"/>
                <a:ea typeface="Calibri"/>
                <a:cs typeface="Times New Roman"/>
              </a:rPr>
              <a:t>Der Bibelabschnitt in 2. Chronik 30,1-13 beschreibt die Feier des Passahfestes, als König Hiskia ganz Israel „zum Tempel des Herrn in Jerusalem“ eingeladen hatte.  </a:t>
            </a:r>
            <a:r>
              <a:rPr lang="de-DE" sz="1800">
                <a:solidFill>
                  <a:schemeClr val="tx1"/>
                </a:solidFill>
                <a:latin typeface="Calibri"/>
                <a:ea typeface="Calibri"/>
                <a:cs typeface="Times New Roman"/>
              </a:rPr>
              <a:t>Juda</a:t>
            </a:r>
            <a:r>
              <a:rPr lang="de-DE" sz="1800">
                <a:solidFill>
                  <a:schemeClr val="tx1"/>
                </a:solidFill>
                <a:latin typeface="Calibri"/>
                <a:ea typeface="Calibri"/>
                <a:cs typeface="Times New Roman"/>
              </a:rPr>
              <a:t> steckte in einer Krise, die Assyrer hatten bereits alle benachbarten Königreiche erobert und deren Einwohner verschleppt. König Hiskia versuchte, die Reste seines Reiches zu vereinen. Vers 12 berichtet:</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„Zur gleichen Zeit legte Gott seine Hand auf das Volk von </a:t>
            </a:r>
            <a:r>
              <a:rPr lang="de-DE" sz="1800" i="1">
                <a:solidFill>
                  <a:srgbClr val="404040"/>
                </a:solidFill>
                <a:latin typeface="Calibri"/>
                <a:ea typeface="Calibri"/>
                <a:cs typeface="Times New Roman"/>
              </a:rPr>
              <a:t>Juda</a:t>
            </a:r>
            <a:r>
              <a:rPr lang="de-DE" sz="1800" i="1">
                <a:solidFill>
                  <a:srgbClr val="404040"/>
                </a:solidFill>
                <a:latin typeface="Calibri"/>
                <a:ea typeface="Calibri"/>
                <a:cs typeface="Times New Roman"/>
              </a:rPr>
              <a:t> und weckte in den Menschen den gemeinsamen Wunsch, dem Befehl des Königs und seiner Männer zu folgen, wie es dem Wort des HERRN entsprach.“ (2. Chronik 30,12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Eine große Volksmenge versammelte sich sieben Tage lang in Jerusalem. Das gemeinsame Erleben wirkte sich wie folgt aus:</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„Die Menschen machten sich daran, die Altäre aus der Stadt zu entfernen, rissen die Räucheraltäre nieder und schafften sie zum Bach </a:t>
            </a:r>
            <a:r>
              <a:rPr lang="de-DE" sz="1800" i="1">
                <a:solidFill>
                  <a:srgbClr val="404040"/>
                </a:solidFill>
                <a:latin typeface="Calibri"/>
                <a:ea typeface="Calibri"/>
                <a:cs typeface="Times New Roman"/>
              </a:rPr>
              <a:t>Kidron</a:t>
            </a:r>
            <a:r>
              <a:rPr lang="de-DE" sz="1800" i="1">
                <a:solidFill>
                  <a:srgbClr val="404040"/>
                </a:solidFill>
                <a:latin typeface="Calibri"/>
                <a:ea typeface="Calibri"/>
                <a:cs typeface="Times New Roman"/>
              </a:rPr>
              <a:t>.“ (2.Chronik 30,14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Hiskia lud alle Anwesenden ein, nicht nur dem Passahfest beizuwohnen, sondern sich zu einem Volk Gottes zu vereinen, das sich gemeinsam auf die unsichere Zukunft, in der die Assyrer auch ihr Land mit der Hauptstadt Jerusalem angreifen würden, vorbereiten konnte.</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Jesus selbst betete um die Einheit seiner Nachfolger – seiner Jünger, deine und meine:</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„Ich bete nicht nur für diese Jünger, sondern auch für alle, die durch ihr Wort an mich glauben werden. Ich bete für sie alle, dass sie eins sind, so wie du und ich eins sind, Vater – damit sie in uns eins sind, so wie du in mir bist und ich in dir bin, und die Welt glaubt, dass du mich gesandt hast. Ich habe ihnen die Herrlichkeit geschenkt, die du mir gegeben hast, damit sie eins sind, wie wir eins sind – ich in ihnen und du in mir, damit sie alle zur Einheit vollendet werden. Dann wird die Welt wissen, dass du mich gesandt hast, und wird begreifen, dass du sie liebst, wie du mich liebst.“ (Johannes 17,20-23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lgn="just">
              <a:defRPr/>
            </a:pPr>
            <a:r>
              <a:rPr lang="de-DE" sz="1800">
                <a:latin typeface="Calibri"/>
                <a:ea typeface="Calibri"/>
                <a:cs typeface="Times New Roman"/>
              </a:rPr>
              <a:t>Die Nachfolger Christi müssen also um Einheit beten, damit die Güte, die Liebe und das Mitgefühl Gottes uns miteinander verbindet, damit wir nach außen wirken und das Evangelium verbreiten können. Ich bin mir sicher, dass die Einheit der Schlüssel zum wirksamen Dienst an der Welt ist. Wir mögen unsere Meinungsverschiedenheiten haben, aber wenn die Menschen sehen, dass wir in Christus vereint sind, und wir uns gegenseitig lieben, lässt das unser Zeugnis umso wirksamer werden. Es ist lebenswichtig, für die Einheit zu beten.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defRPr/>
            </a:pPr>
            <a:r>
              <a:rPr lang="de-DE" sz="1200">
                <a:solidFill>
                  <a:schemeClr val="tx1"/>
                </a:solidFill>
                <a:latin typeface="Calibri"/>
                <a:ea typeface="Arial"/>
                <a:cs typeface="Arial"/>
              </a:rPr>
              <a:t>Der Text zur Predigt lautet:</a:t>
            </a:r>
            <a:endParaRPr/>
          </a:p>
          <a:p>
            <a:pPr algn="just">
              <a:defRPr/>
            </a:pPr>
            <a:endParaRPr lang="de-AT" sz="1200">
              <a:solidFill>
                <a:schemeClr val="tx1"/>
              </a:solidFill>
              <a:latin typeface="Calibri"/>
              <a:ea typeface="Arial"/>
              <a:cs typeface="Arial"/>
            </a:endParaRPr>
          </a:p>
          <a:p>
            <a:pPr marL="548640" marR="548640" algn="just" defTabSz="914400">
              <a:spcBef>
                <a:spcPts val="1000"/>
              </a:spcBef>
              <a:spcAft>
                <a:spcPts val="800"/>
              </a:spcAft>
              <a:defRPr/>
            </a:pPr>
            <a:r>
              <a:rPr lang="de-DE" sz="1800" i="1">
                <a:solidFill>
                  <a:srgbClr val="404040"/>
                </a:solidFill>
                <a:latin typeface="Calibri"/>
                <a:ea typeface="Arial"/>
                <a:cs typeface="Times New Roman"/>
              </a:rPr>
              <a:t>„Denn dessen göttliche Kraft hat uns ja alles gegeben, was wir brauchen, um ein Leben zu führen, das Gott gefällt. Das kam dadurch, dass wir den erkannt haben, der uns durch seine Herrlichkeit und Güte berufen hat. Und durch dieselbe mächtige Kraft hat er uns seine kostbaren und größten Zusagen geschenkt. Er hat versprochen, dass ihr Anteil an seiner göttlichen Natur bekommt, denn ihr seid dem Verderben dieser verführerischen Welt entflohen.“ (2.Petrus 1,3-4 NLB)</a:t>
            </a:r>
            <a:endParaRPr lang="de-AT" sz="1800" i="1">
              <a:solidFill>
                <a:srgbClr val="404040"/>
              </a:solidFill>
              <a:latin typeface="Calibri"/>
              <a:ea typeface="Arial"/>
              <a:cs typeface="Times New Roman"/>
            </a:endParaRPr>
          </a:p>
          <a:p>
            <a:pPr algn="just">
              <a:defRPr/>
            </a:pPr>
            <a:endParaRPr lang="de-DE" sz="1200" b="1">
              <a:solidFill>
                <a:schemeClr val="tx1"/>
              </a:solidFill>
              <a:latin typeface="Calibri"/>
              <a:ea typeface="Arial"/>
              <a:cs typeface="Arial"/>
            </a:endParaRPr>
          </a:p>
          <a:p>
            <a:pPr algn="just">
              <a:defRPr/>
            </a:pPr>
            <a:r>
              <a:rPr lang="de-DE" sz="1200" b="1">
                <a:solidFill>
                  <a:schemeClr val="tx1"/>
                </a:solidFill>
                <a:latin typeface="Calibri"/>
                <a:ea typeface="Arial"/>
                <a:cs typeface="Arial"/>
              </a:rPr>
              <a:t>EINLEITUNG</a:t>
            </a:r>
            <a:endParaRPr lang="de-AT" sz="1200">
              <a:solidFill>
                <a:schemeClr val="tx1"/>
              </a:solidFill>
              <a:latin typeface="Calibri"/>
              <a:ea typeface="Arial"/>
              <a:cs typeface="Arial"/>
            </a:endParaRPr>
          </a:p>
          <a:p>
            <a:pPr algn="just">
              <a:defRPr/>
            </a:pPr>
            <a:endParaRPr lang="de-DE" sz="1200">
              <a:solidFill>
                <a:schemeClr val="tx1"/>
              </a:solidFill>
              <a:latin typeface="Calibri"/>
              <a:ea typeface="Arial"/>
              <a:cs typeface="Arial"/>
            </a:endParaRPr>
          </a:p>
          <a:p>
            <a:pPr algn="just">
              <a:defRPr/>
            </a:pPr>
            <a:r>
              <a:rPr lang="de-DE" sz="1200">
                <a:solidFill>
                  <a:schemeClr val="tx1"/>
                </a:solidFill>
                <a:latin typeface="Calibri"/>
                <a:ea typeface="Arial"/>
                <a:cs typeface="Arial"/>
              </a:rPr>
              <a:t>Eines Nachmittags besuchte ich eine alte Freundin, die ihre Probleme mit mir teilte. Ich hörte ihr aufmerksam zu und warf bei passender Gelegenheit ermutigende Worte ein. Als ich aufbrechen wollte, meinte sie: „Warum beten wir nicht zusammen? Es wird sicher nicht schaden!“</a:t>
            </a:r>
            <a:endParaRPr/>
          </a:p>
          <a:p>
            <a:pPr algn="just">
              <a:defRPr/>
            </a:pPr>
            <a:endParaRPr lang="de-AT" sz="1200">
              <a:solidFill>
                <a:schemeClr val="tx1"/>
              </a:solidFill>
              <a:latin typeface="Calibri"/>
              <a:ea typeface="Arial"/>
              <a:cs typeface="Arial"/>
            </a:endParaRPr>
          </a:p>
          <a:p>
            <a:pPr algn="just">
              <a:defRPr/>
            </a:pPr>
            <a:r>
              <a:rPr lang="de-DE" sz="1200">
                <a:solidFill>
                  <a:schemeClr val="tx1"/>
                </a:solidFill>
                <a:latin typeface="Calibri"/>
                <a:ea typeface="Arial"/>
                <a:cs typeface="Arial"/>
              </a:rPr>
              <a:t>Stufen wir das Gebet auch auf diese Weise ein? Ist es nur ein Ritual, das wir durchführen, wenn wir Zeit dafür finden, oder wenn wir ganz verzweifelt Gottes Hilfe brauchen? Das Gebet ist ein lebenswichtiger Bestandteil des christlichen Daseins. So unverzichtbar wie die Luft zum Atmen ist, ist das Gebet für das geistliche Leben.</a:t>
            </a:r>
            <a:endParaRPr lang="de-AT" sz="1200">
              <a:solidFill>
                <a:schemeClr val="tx1"/>
              </a:solidFill>
              <a:latin typeface="Calibri"/>
              <a:ea typeface="Arial"/>
              <a:cs typeface="Arial"/>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Eine betende Gemeinde ist eine liebevolle Gemeinde! Von Herzen kommendes Gebet entfacht Einigkeit, darum ermahnt der Apostel Paulus uns:</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„Bemüht euch, im Geist eins zu sein, indem ihr untereinander Frieden haltet.“ (Epheser 4,3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lgn="just">
              <a:defRPr/>
            </a:pPr>
            <a:r>
              <a:rPr lang="de-DE" sz="1800">
                <a:latin typeface="Calibri"/>
                <a:ea typeface="Calibri"/>
                <a:cs typeface="Times New Roman"/>
              </a:rPr>
              <a:t>Ohne das Gebet werden sündige Wesen wie wir leicht dazu verführt, innerhalb der Gemeinde Spaltung und Zwist über viele Themen wie Gottesdienstprogramme, Musikstile, Frauen in leitenden Positionen … aufkommen zu lassen. Darum müssen wir ohne Unterlass dafür beten, dass Einheit in diesem Körper Christi entfacht wird, damit wir gemeinsam vorangehen und die Welt erreichen können.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800" b="1">
                <a:latin typeface="Calibri"/>
                <a:ea typeface="Calibri"/>
                <a:cs typeface="Times New Roman"/>
              </a:rPr>
              <a:t>4. GEBET ENTFACHT VERGEBUNG</a:t>
            </a:r>
            <a:endParaRPr/>
          </a:p>
          <a:p>
            <a:pPr>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Wurdest du schon einmal von jemandem so tief verletzt, dass du infolgedessen nachtragend und bitter wurdest, ja sogar daran zerbrochen bist? Ist es möglich, einer Freundin zu verzeihen, wenn sie Lügen über dich verbreitet hat? Einem gewalttätigen Vater? Oder einem Einbrecher, der deine Eltern ermordet hat? Für sündige Wesen ist es unmöglich, wirklich zu verzeihen. Vergeben – das ist leichter gesagt als getan.</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In der Bibel finden wir jedoch Menschen, die anderen vergeben konnten, und die eine Ermutigung für uns sein können. Josef vergab seinen Brüdern, die ihn in die Sklaverei verkauft hatten (siehe 1.Mose 50,20). </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Stephanus vergab den Männern, die ihn steinigten, weil er das Wort Gottes gepredigt hatte. Im Sterben betete er:</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„Während sie ihn steinigten, betete Stephanus: ,Herr Jesus, nimm meinen Geist auf.‘ Und kniend rief er: ,Herr, rechne ihnen diese Sünde nicht an!‘ Mit diesen Worten starb er.“ (Apostelgeschichte 7,59-60 NLB)</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Jesus vergab seinen Peinigern, als er am Kreuz hing:</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„Jesus sagte: ,Vater, vergib diesen Menschen, denn sie wissen nicht, was sie tun.‘“ (Lukas 23,34 NLB)</a:t>
            </a:r>
            <a:endParaRPr/>
          </a:p>
          <a:p>
            <a:pPr marL="548640" marR="548640" algn="just">
              <a:spcBef>
                <a:spcPts val="1000"/>
              </a:spcBef>
              <a:spcAft>
                <a:spcPts val="800"/>
              </a:spcAft>
              <a:defRPr/>
            </a:pPr>
            <a:endParaRPr lang="de-AT" sz="1800">
              <a:latin typeface="Calibri"/>
              <a:ea typeface="Calibri"/>
              <a:cs typeface="Times New Roman"/>
            </a:endParaRPr>
          </a:p>
          <a:p>
            <a:pPr algn="just">
              <a:defRPr/>
            </a:pPr>
            <a:r>
              <a:rPr lang="de-DE" sz="1800">
                <a:latin typeface="Calibri"/>
                <a:ea typeface="Calibri"/>
                <a:cs typeface="Times New Roman"/>
              </a:rPr>
              <a:t>Er drückte unsere Verpflichtung ganz eindeutig aus: </a:t>
            </a:r>
            <a:endParaRPr/>
          </a:p>
          <a:p>
            <a:pPr algn="just">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„Wenn ihr denen vergebt, die euch Böses angetan haben, wird euer himmlischer Vater euch auch vergeben. Wenn ihr euch aber weigert, anderen zu vergeben, wird euer Vater euch auch nicht vergeben.“ (Matthäus 6,14-15 NLB)</a:t>
            </a:r>
            <a:endParaRPr/>
          </a:p>
          <a:p>
            <a:pPr marL="548640" marR="548640" algn="just">
              <a:spcBef>
                <a:spcPts val="1000"/>
              </a:spcBef>
              <a:spcAft>
                <a:spcPts val="800"/>
              </a:spcAft>
              <a:defRPr/>
            </a:pPr>
            <a:endParaRPr lang="de-AT" sz="1800">
              <a:latin typeface="Calibri"/>
              <a:ea typeface="Calibri"/>
              <a:cs typeface="Times New Roman"/>
            </a:endParaRPr>
          </a:p>
          <a:p>
            <a:pPr algn="just">
              <a:defRPr/>
            </a:pPr>
            <a:r>
              <a:rPr lang="de-DE" sz="1800">
                <a:latin typeface="Calibri"/>
                <a:ea typeface="Calibri"/>
                <a:cs typeface="Times New Roman"/>
              </a:rPr>
              <a:t>Anderen zu vergeben ist ein wichtiger Bestandteil des Christenlebens. Es fällt leider sehr schwer. Es ist so natürlich, dass man möchte, dass ein Übeltäter für die erlittenen Schmerzen büßen muss!</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Aus diesem Grund ermahnt Ellen White uns:</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„Wir dürfen uns nicht dem Gedanken hingeben, dass wir dem Beleidiger unsere Vergebung vorenthalten dürften, solange er seinen Fehler nicht bekannt hat. Sicherlich hat er sich durch Reue und Bekenntnis zu demütigen; aber wir sollen Mitleid mit dem haben, der sich gegen uns versündigt hat, ganz gleich, ob er seinen Fehler bekennt oder nicht. Wie schwer auch die uns geschlagenen Wunden sein mögen, sollen wir doch keinen Groll hegen oder Mitleid mit uns selber haben. Hoffen wir darauf, für unsere Vergehen gegen Gott Vergebung zu empfangen, dann müssen wir auch allen verzeihen, die sich an uns versündigt haben.“ (Das bessere Leben, S. 94)</a:t>
            </a:r>
            <a:endParaRPr/>
          </a:p>
          <a:p>
            <a:pPr marL="548640" marR="548640" algn="just">
              <a:spcBef>
                <a:spcPts val="1000"/>
              </a:spcBef>
              <a:spcAft>
                <a:spcPts val="800"/>
              </a:spcAft>
              <a:defRPr/>
            </a:pPr>
            <a:endParaRPr lang="de-AT" sz="1800">
              <a:latin typeface="Calibri"/>
              <a:ea typeface="Calibri"/>
              <a:cs typeface="Times New Roman"/>
            </a:endParaRPr>
          </a:p>
          <a:p>
            <a:pPr algn="just">
              <a:defRPr/>
            </a:pPr>
            <a:r>
              <a:rPr lang="de-DE" sz="1800">
                <a:latin typeface="Calibri"/>
                <a:ea typeface="Calibri"/>
                <a:cs typeface="Times New Roman"/>
              </a:rPr>
              <a:t>Eines Tages besuchte ein junger Mann, den wir Jim nennen wollen, seinen Prediger und erzählte ihm, wie er als Kind von seinem Nachbarn missbraucht worden war und seine Eltern nie in der Lage waren, ihm ihre Liebe und ihr Verständnis zu zeigen. Erst vor kurzem konnte Jim mit seinen seelischen Schmerzen zurande kommen. Er hatte mit Gott und einem befreundeten Seelsorger über sein Leid sprechen können. Außerdem beteten zwei enge Freunde täglich für ihn. Zu dritt flehten sie darum, dass Gott Jim dabei helfen würde, seine Bitterkeit und die Verletzungen der Vergangenheit aufzugeben. Der Heilige Geist erfüllte sein Herz, während er langsam aber beständig an ihm arbeitete. Schließlich war er in der Lage, mit seinen Eltern Frieden zu schließen.</a:t>
            </a:r>
            <a:endParaRPr/>
          </a:p>
          <a:p>
            <a:pPr algn="jus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Ja, das Gebet entfacht Vergebung, denn wir werden von unserem himmlischen Vater Kraft empfangen, der unser Herz erneuert, damit wir unsere Verletzungen „gehen lassen“ und vergeben können. Wenn wir uns bewusst machen, wie Gott uns in Jesus Christus vergeben hat, obwohl wir es nicht verdienen, kann es uns dabei helfen, anderen zu vergeben.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Zwei biblische Verheißungen wollen uns dabei helfen, uns ganz auf Gott zu verlassen, der uns die Gnade und die Liebe schenken will, damit wir Vergebung leben können:</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„Denn alles ist mir möglich durch Christus, der mir die Kraft gibt, die ich brauche.“ (Philipper 4,13 NLB) </a:t>
            </a:r>
            <a:endParaRPr/>
          </a:p>
          <a:p>
            <a:pPr marL="548640" marR="548640" algn="just">
              <a:spcBef>
                <a:spcPts val="1000"/>
              </a:spcBef>
              <a:spcAft>
                <a:spcPts val="800"/>
              </a:spcAft>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„Lass dich nicht vom Bösen überwinden, sondern überwinde das Böse durch das Gute!“ (Römer 12,21 NLB)</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Bitte um die Kraft zu vergeben, aber vergiss nicht, für die Person zu beten, die dich verletzt hat. Jesus gebietet uns:</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„Ich aber sage: Liebt eure Feinde! Betet für die, die euch verfolgen!“ (Matthäus 5,44 NLB) </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Bitte Gott, dass er in deinem Herzen seine Liebe zu deinem Peiniger offenbart und dass er die bitteren, negativen Gefühle wegnehmen möge.</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Wahrhaftig, das Gebet ist mächtig! Beständiges Gebet kann Veränderung, Hoffnung, Einheit und Vergebung in unserem Leben und in unserer Gemeinde entfachen. Lasst uns nicht diese tägliche Verbindung mit unserem himmlischen Vater vernachlässigen, denn das Gebet ist die Grundvoraussetzung für einen Wandel in der Heiligkeit Jesu Christi. </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Möchtest du, dass Gott in dir Veränderungen entfacht? Willst du heute um Hoffnung, Einigkeit und Vergebung in deinem Leben bitten? Bist du dazu bereit, dich zu einem täglichen Gespräch mit Gott zu verpflichten (oder wieder neu zu verpflichten)?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defRPr/>
            </a:pPr>
            <a:r>
              <a:rPr lang="de-DE" sz="1200">
                <a:solidFill>
                  <a:schemeClr val="tx1"/>
                </a:solidFill>
                <a:latin typeface="Calibri"/>
                <a:ea typeface="Arial"/>
                <a:cs typeface="Arial"/>
              </a:rPr>
              <a:t>Ellen White schrieb:</a:t>
            </a:r>
            <a:endParaRPr/>
          </a:p>
          <a:p>
            <a:pPr algn="just">
              <a:defRPr/>
            </a:pPr>
            <a:endParaRPr lang="de-AT" sz="1200">
              <a:solidFill>
                <a:schemeClr val="tx1"/>
              </a:solidFill>
              <a:latin typeface="Calibri"/>
              <a:ea typeface="Arial"/>
              <a:cs typeface="Arial"/>
            </a:endParaRPr>
          </a:p>
          <a:p>
            <a:pPr marL="548640" marR="548640" algn="just" defTabSz="914400">
              <a:spcBef>
                <a:spcPts val="1000"/>
              </a:spcBef>
              <a:spcAft>
                <a:spcPts val="800"/>
              </a:spcAft>
              <a:defRPr/>
            </a:pPr>
            <a:r>
              <a:rPr lang="de-DE" sz="1800" i="1">
                <a:solidFill>
                  <a:srgbClr val="404040"/>
                </a:solidFill>
                <a:latin typeface="Calibri"/>
                <a:ea typeface="Arial"/>
                <a:cs typeface="Times New Roman"/>
              </a:rPr>
              <a:t>„Das Gebet ist eine Notwendigkeit, denn es verkörpert das Leben der Seele. Das Gebet im Familienkreis oder in der Gemeinde ist wichtig und hat seinen Stellenwert, aber das persönliche Gespräch mit Gott ist die eigentliche Nahrung, von der unser innerer Mensch lebt.“ (Erziehung, S. 259)</a:t>
            </a:r>
            <a:endParaRPr lang="de-AT" sz="1800" i="1">
              <a:solidFill>
                <a:srgbClr val="404040"/>
              </a:solidFill>
              <a:latin typeface="Calibri"/>
              <a:ea typeface="Arial"/>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defRPr/>
            </a:pPr>
            <a:r>
              <a:rPr lang="de-DE" sz="1200">
                <a:solidFill>
                  <a:schemeClr val="tx1"/>
                </a:solidFill>
                <a:latin typeface="Calibri"/>
                <a:ea typeface="Arial"/>
                <a:cs typeface="Arial"/>
              </a:rPr>
              <a:t>Der große Reformator, Martin Luther, stimmte dem voll und ganz zu:</a:t>
            </a:r>
            <a:endParaRPr lang="de-AT" sz="1200">
              <a:solidFill>
                <a:schemeClr val="tx1"/>
              </a:solidFill>
              <a:latin typeface="Calibri"/>
              <a:ea typeface="Arial"/>
              <a:cs typeface="Arial"/>
            </a:endParaRPr>
          </a:p>
          <a:p>
            <a:pPr algn="just">
              <a:defRPr/>
            </a:pPr>
            <a:endParaRPr lang="de-DE" sz="1200" i="1">
              <a:solidFill>
                <a:schemeClr val="tx1"/>
              </a:solidFill>
              <a:latin typeface="Calibri"/>
              <a:ea typeface="Arial"/>
              <a:cs typeface="Arial"/>
            </a:endParaRPr>
          </a:p>
          <a:p>
            <a:pPr marL="548640" marR="548640" algn="just" defTabSz="914400">
              <a:spcBef>
                <a:spcPts val="1000"/>
              </a:spcBef>
              <a:spcAft>
                <a:spcPts val="800"/>
              </a:spcAft>
              <a:defRPr/>
            </a:pPr>
            <a:r>
              <a:rPr lang="de-DE" sz="1800" i="1">
                <a:solidFill>
                  <a:srgbClr val="404040"/>
                </a:solidFill>
                <a:latin typeface="Calibri"/>
                <a:ea typeface="Arial"/>
                <a:cs typeface="Times New Roman"/>
              </a:rPr>
              <a:t>„Man kann einen Christen ohne Gebet ebenso wenig finden wie einen lebendigen Menschen ohne Puls, der niemals stillsteht.“</a:t>
            </a: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defRPr/>
            </a:pPr>
            <a:r>
              <a:rPr lang="de-DE" sz="1200">
                <a:solidFill>
                  <a:schemeClr val="tx1"/>
                </a:solidFill>
                <a:latin typeface="Calibri"/>
                <a:ea typeface="Arial"/>
                <a:cs typeface="Arial"/>
              </a:rPr>
              <a:t>Jesus selbst lädt uns ein, zu ihm zu kommen:</a:t>
            </a:r>
            <a:endParaRPr/>
          </a:p>
          <a:p>
            <a:pPr algn="just">
              <a:defRPr/>
            </a:pPr>
            <a:endParaRPr lang="de-AT" sz="1200">
              <a:solidFill>
                <a:schemeClr val="tx1"/>
              </a:solidFill>
              <a:latin typeface="Calibri"/>
              <a:ea typeface="Arial"/>
              <a:cs typeface="Arial"/>
            </a:endParaRPr>
          </a:p>
          <a:p>
            <a:pPr marL="548640" marR="548640" algn="just" defTabSz="914400">
              <a:spcBef>
                <a:spcPts val="1000"/>
              </a:spcBef>
              <a:spcAft>
                <a:spcPts val="800"/>
              </a:spcAft>
              <a:defRPr/>
            </a:pPr>
            <a:r>
              <a:rPr lang="de-DE" sz="1800" i="1">
                <a:solidFill>
                  <a:srgbClr val="404040"/>
                </a:solidFill>
                <a:latin typeface="Calibri"/>
                <a:ea typeface="Arial"/>
                <a:cs typeface="Times New Roman"/>
              </a:rPr>
              <a:t>„Kommt alle her zu mir, die ihr müde seid und schwere Lasten tragt, ich will euch Ruhe schenken.“ (Matthäus 11,28 NLB)</a:t>
            </a:r>
            <a:endParaRPr/>
          </a:p>
          <a:p>
            <a:pPr algn="just">
              <a:defRPr/>
            </a:pPr>
            <a:endParaRPr lang="de-AT" sz="1200">
              <a:solidFill>
                <a:schemeClr val="tx1"/>
              </a:solidFill>
              <a:latin typeface="Calibri"/>
              <a:ea typeface="Arial"/>
              <a:cs typeface="Arial"/>
            </a:endParaRPr>
          </a:p>
          <a:p>
            <a:pPr algn="just">
              <a:defRPr/>
            </a:pPr>
            <a:r>
              <a:rPr lang="de-DE" sz="1200">
                <a:solidFill>
                  <a:schemeClr val="tx1"/>
                </a:solidFill>
                <a:latin typeface="Calibri"/>
                <a:ea typeface="Arial"/>
                <a:cs typeface="Arial"/>
              </a:rPr>
              <a:t>Stell dir vor, der Herr schenkt uns das Vorrecht, im Gebet ganz persönlich zu ihm zu kommen und bei ihm unsere Sorgen abzulegen.</a:t>
            </a:r>
            <a:endParaRPr lang="de-AT" sz="1200">
              <a:solidFill>
                <a:schemeClr val="tx1"/>
              </a:solidFill>
              <a:latin typeface="Calibri"/>
              <a:ea typeface="Arial"/>
              <a:cs typeface="Arial"/>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800">
                <a:latin typeface="Calibri"/>
                <a:ea typeface="Calibri"/>
                <a:cs typeface="Times New Roman"/>
              </a:rPr>
              <a:t>Ellen White beschreibt das so:</a:t>
            </a:r>
            <a:endParaRPr/>
          </a:p>
          <a:p>
            <a:pPr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„Beten bedeutet eigentlich, sich Gott wie einem Freund zu öffnen. Nicht, dass wir ihm sagen müssten, wie es um uns steht und was wir brauchen — das weiß er eher und besser als wir selbst … Wir müssen beten, um uns zu befähigen, Gott und seine Gaben anzunehmen. Das Gebet bringt nicht Gott näher zu uns, sondern wir kommen dadurch zu ihm.“ (Das Gebet, S. 11)</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Jesus schätzte dieses Vorrecht hoch, als er selbst auf dieser Erde lebte. Die Evangelien berichten von zahlreichen Begebenheiten, als Jesus viele Stunden im Gespräch mit seinem Vater verbrachte und von ihm die Kraft erhielt, den Herausforderungen seiner Arbeit und seines Auftrags zu begegnen.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457200" indent="-228600" algn="just">
              <a:spcBef>
                <a:spcPts val="1200"/>
              </a:spcBef>
              <a:defRPr/>
            </a:pPr>
            <a:r>
              <a:rPr lang="de-DE" sz="1800">
                <a:latin typeface="Calibri"/>
                <a:ea typeface="Calibri"/>
                <a:cs typeface="Times New Roman"/>
              </a:rPr>
              <a:t>Matthäus berichtet uns:</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„Dann stieg er allein in die Berge hinauf, um dort zu beten. Als es dunkel wurde, war er immer noch allein dort oben.“ (Matthäus 14,23 NLB)</a:t>
            </a:r>
            <a:endParaRPr/>
          </a:p>
          <a:p>
            <a:pPr marL="548640" marR="548640" algn="just">
              <a:spcBef>
                <a:spcPts val="1000"/>
              </a:spcBef>
              <a:spcAft>
                <a:spcPts val="800"/>
              </a:spcAft>
              <a:defRPr/>
            </a:pPr>
            <a:endParaRPr lang="de-AT" sz="1800">
              <a:latin typeface="Calibri"/>
              <a:ea typeface="Calibri"/>
              <a:cs typeface="Times New Roman"/>
            </a:endParaRPr>
          </a:p>
          <a:p>
            <a:pPr marL="457200" indent="-228600" algn="just">
              <a:spcBef>
                <a:spcPts val="1200"/>
              </a:spcBef>
              <a:defRPr/>
            </a:pPr>
            <a:r>
              <a:rPr lang="de-DE" sz="1800">
                <a:latin typeface="Calibri"/>
                <a:ea typeface="Calibri"/>
                <a:cs typeface="Times New Roman"/>
              </a:rPr>
              <a:t>Lukas notierte folgendes:</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„Nicht lange danach stieg Jesus auf einen Berg, um zu beten. Er betete die ganze Nacht hindurch zu Gott.“ (Lukas 6,12 NLB)</a:t>
            </a:r>
            <a:endParaRPr/>
          </a:p>
          <a:p>
            <a:pPr marL="548640" marR="548640" algn="just">
              <a:spcBef>
                <a:spcPts val="1000"/>
              </a:spcBef>
              <a:spcAft>
                <a:spcPts val="800"/>
              </a:spcAft>
              <a:defRPr/>
            </a:pPr>
            <a:endParaRPr lang="de-AT" sz="1800">
              <a:latin typeface="Calibri"/>
              <a:ea typeface="Calibri"/>
              <a:cs typeface="Times New Roman"/>
            </a:endParaRPr>
          </a:p>
          <a:p>
            <a:pPr marL="457200" indent="-228600" algn="just">
              <a:spcBef>
                <a:spcPts val="1200"/>
              </a:spcBef>
              <a:defRPr/>
            </a:pPr>
            <a:r>
              <a:rPr lang="de-DE" sz="1800">
                <a:latin typeface="Calibri"/>
                <a:ea typeface="Calibri"/>
                <a:cs typeface="Times New Roman"/>
              </a:rPr>
              <a:t>Markus schrieb:</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„Ganz früh, es war noch Nacht, ging Jesus allein an einen einsamen Ort, um zu beten.“ (Markus 1,35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Wahrhaftig, das Gebet ist eine Kraft! Es entfacht unser geistliches Leben. Wenn unsere Gebete die geistlichen Flammen entzünden, wirkt sich das auf unser Leben, unsere Familie und alle Menschen, denen wir begegnen, aus.</a:t>
            </a:r>
            <a:endParaRPr/>
          </a:p>
          <a:p>
            <a:pPr algn="just">
              <a:spcBef>
                <a:spcPts val="1200"/>
              </a:spcBef>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Wir wollen nun vier Beispiele untersuchen, wie das Gebet unser Leben entfachen kann: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defRPr/>
            </a:pPr>
            <a:r>
              <a:rPr lang="de-DE" sz="1800" b="1">
                <a:latin typeface="Calibri"/>
                <a:ea typeface="Calibri"/>
                <a:cs typeface="Times New Roman"/>
              </a:rPr>
              <a:t>1. GEBET ENTFACHT VERÄNDERUNG</a:t>
            </a: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228600" algn="just" defTabSz="914400">
              <a:spcBef>
                <a:spcPts val="1200"/>
              </a:spcBef>
              <a:defRPr/>
            </a:pPr>
            <a:r>
              <a:rPr lang="de-DE" sz="1800">
                <a:solidFill>
                  <a:schemeClr val="tx1"/>
                </a:solidFill>
                <a:latin typeface="Calibri"/>
                <a:ea typeface="Calibri"/>
                <a:cs typeface="Times New Roman"/>
              </a:rPr>
              <a:t>Menschen, die Jesus in ihr Leben aufgenommen haben, schreibt Paulus:</a:t>
            </a:r>
            <a:endParaRPr/>
          </a:p>
          <a:p>
            <a:pPr marL="457200" indent="-228600" algn="just">
              <a:spcBef>
                <a:spcPts val="12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„Das bedeutet aber, wer mit Christus lebt, wird ein neuer Mensch. Er ist nicht mehr derselbe, denn sein altes Leben ist vorbei. Ein neues Leben hat begonnen!“ (2.Korinther 5,17 NLB)</a:t>
            </a:r>
            <a:endParaRPr/>
          </a:p>
          <a:p>
            <a:pPr marL="548640" marR="548640" algn="just">
              <a:spcBef>
                <a:spcPts val="1000"/>
              </a:spcBef>
              <a:spcAft>
                <a:spcPts val="800"/>
              </a:spcAft>
              <a:defRPr/>
            </a:pPr>
            <a:endParaRPr lang="de-AT" sz="1800">
              <a:latin typeface="Calibri"/>
              <a:ea typeface="Calibri"/>
              <a:cs typeface="Times New Roman"/>
            </a:endParaRPr>
          </a:p>
          <a:p>
            <a:pPr algn="just">
              <a:spcBef>
                <a:spcPts val="1200"/>
              </a:spcBef>
              <a:defRPr/>
            </a:pPr>
            <a:r>
              <a:rPr lang="de-DE" sz="1800">
                <a:latin typeface="Calibri"/>
                <a:ea typeface="Calibri"/>
                <a:cs typeface="Times New Roman"/>
              </a:rPr>
              <a:t>Wir sollen ein neues Leben führen, doch unsere sündige Natur drängt sich oft nach vorn. Wir brauchen die Hilfe unseres himmlischen Vaters für unseren geistlichen Wandel und unseren Kampf gegen den Bösen. Aus diesem Grund ist die beständige Kommunikation mit Gott überlebenswichtig für die geistliche Gesundheit; er selbst ist es, der uns zu liebevolleren, mitfühlenderen Menschen macht und uns dazu bringt, auf andere zuzugehen, um sie zu retten.</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ED1D3EBB-701D-40ED-927C-560B244A68C2}" type="slidenum">
              <a:rPr lang="de-AT"/>
              <a:t/>
            </a:fld>
            <a:endParaRPr lang="de-AT"/>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le Slid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1524000" y="1122363"/>
            <a:ext cx="9144000" cy="2387600"/>
          </a:xfrm>
        </p:spPr>
        <p:txBody>
          <a:bodyPr anchor="b"/>
          <a:lstStyle>
            <a:lvl1pPr algn="ctr">
              <a:defRPr sz="6000"/>
            </a:lvl1pPr>
          </a:lstStyle>
          <a:p>
            <a:pPr>
              <a:defRPr/>
            </a:pPr>
            <a:r>
              <a:rPr lang="en-US"/>
              <a:t>Click to edit Master title style</a:t>
            </a:r>
            <a:endParaRPr/>
          </a:p>
        </p:txBody>
      </p:sp>
      <p:sp>
        <p:nvSpPr>
          <p:cNvPr id="3" name="Subtitle 2" hidden="0"/>
          <p:cNvSpPr>
            <a:spLocks noGrp="1"/>
          </p:cNvSpPr>
          <p:nvPr isPhoto="0" userDrawn="0">
            <p:ph type="subTitle" idx="1" hasCustomPrompt="0"/>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a:p>
        </p:txBody>
      </p:sp>
      <p:sp>
        <p:nvSpPr>
          <p:cNvPr id="4" name="Date Placeholder 3"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11" hasCustomPrompt="0"/>
          </p:nvPr>
        </p:nvSpPr>
        <p:spPr bwMode="auto"/>
        <p:txBody>
          <a:bodyPr/>
          <a:lstStyle/>
          <a:p>
            <a:pPr>
              <a:defRPr/>
            </a:pPr>
            <a:endParaRPr lang="en-US"/>
          </a:p>
        </p:txBody>
      </p:sp>
      <p:sp>
        <p:nvSpPr>
          <p:cNvPr id="6" name="Slide Number Placeholder 5"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le and Vertical Tex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3" name="Vertical Text Placeholder 2" hidden="0"/>
          <p:cNvSpPr>
            <a:spLocks noGrp="1"/>
          </p:cNvSpPr>
          <p:nvPr isPhoto="0" userDrawn="0">
            <p:ph type="body" orient="vert" idx="1" hasCustomPrompt="0"/>
          </p:nvPr>
        </p:nvSpPr>
        <p:spPr bwMode="auto"/>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Date Placeholder 3"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11" hasCustomPrompt="0"/>
          </p:nvPr>
        </p:nvSpPr>
        <p:spPr bwMode="auto"/>
        <p:txBody>
          <a:bodyPr/>
          <a:lstStyle/>
          <a:p>
            <a:pPr>
              <a:defRPr/>
            </a:pPr>
            <a:endParaRPr lang="en-US"/>
          </a:p>
        </p:txBody>
      </p:sp>
      <p:sp>
        <p:nvSpPr>
          <p:cNvPr id="6" name="Slide Number Placeholder 5"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cal Title and Text">
    <p:spTree>
      <p:nvGrpSpPr>
        <p:cNvPr id="1" name="" hidden="0"/>
        <p:cNvGrpSpPr/>
        <p:nvPr isPhoto="0" userDrawn="0"/>
      </p:nvGrpSpPr>
      <p:grpSpPr bwMode="auto">
        <a:xfrm>
          <a:off x="0" y="0"/>
          <a:ext cx="0" cy="0"/>
          <a:chOff x="0" y="0"/>
          <a:chExt cx="0" cy="0"/>
        </a:xfrm>
      </p:grpSpPr>
      <p:sp>
        <p:nvSpPr>
          <p:cNvPr id="2" name="Vertical Title 1" hidden="0"/>
          <p:cNvSpPr>
            <a:spLocks noGrp="1"/>
          </p:cNvSpPr>
          <p:nvPr isPhoto="0" userDrawn="0">
            <p:ph type="title" orient="vert" hasCustomPrompt="0"/>
          </p:nvPr>
        </p:nvSpPr>
        <p:spPr bwMode="auto">
          <a:xfrm>
            <a:off x="8724900" y="365125"/>
            <a:ext cx="2628900" cy="5811838"/>
          </a:xfrm>
        </p:spPr>
        <p:txBody>
          <a:bodyPr vert="eaVert"/>
          <a:lstStyle/>
          <a:p>
            <a:pPr>
              <a:defRPr/>
            </a:pPr>
            <a:r>
              <a:rPr lang="en-US"/>
              <a:t>Click to edit Master title style</a:t>
            </a:r>
            <a:endParaRPr/>
          </a:p>
        </p:txBody>
      </p:sp>
      <p:sp>
        <p:nvSpPr>
          <p:cNvPr id="3" name="Vertical Text Placeholder 2" hidden="0"/>
          <p:cNvSpPr>
            <a:spLocks noGrp="1"/>
          </p:cNvSpPr>
          <p:nvPr isPhoto="0" userDrawn="0">
            <p:ph type="body" orient="vert" idx="1" hasCustomPrompt="0"/>
          </p:nvPr>
        </p:nvSpPr>
        <p:spPr bwMode="auto">
          <a:xfrm>
            <a:off x="838200" y="365125"/>
            <a:ext cx="7734300" cy="5811838"/>
          </a:xfrm>
        </p:spPr>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Date Placeholder 3"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11" hasCustomPrompt="0"/>
          </p:nvPr>
        </p:nvSpPr>
        <p:spPr bwMode="auto"/>
        <p:txBody>
          <a:bodyPr/>
          <a:lstStyle/>
          <a:p>
            <a:pPr>
              <a:defRPr/>
            </a:pPr>
            <a:endParaRPr lang="en-US"/>
          </a:p>
        </p:txBody>
      </p:sp>
      <p:sp>
        <p:nvSpPr>
          <p:cNvPr id="6" name="Slide Number Placeholder 5"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le and Conten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3" name="Content Placeholder 2" hidden="0"/>
          <p:cNvSpPr>
            <a:spLocks noGrp="1"/>
          </p:cNvSpPr>
          <p:nvPr isPhoto="0" userDrawn="0">
            <p:ph idx="1" hasCustomPrompt="0"/>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Date Placeholder 3"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11" hasCustomPrompt="0"/>
          </p:nvPr>
        </p:nvSpPr>
        <p:spPr bwMode="auto"/>
        <p:txBody>
          <a:bodyPr/>
          <a:lstStyle/>
          <a:p>
            <a:pPr>
              <a:defRPr/>
            </a:pPr>
            <a:endParaRPr lang="en-US"/>
          </a:p>
        </p:txBody>
      </p:sp>
      <p:sp>
        <p:nvSpPr>
          <p:cNvPr id="6" name="Slide Number Placeholder 5"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Section Header">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1850" y="1709738"/>
            <a:ext cx="10515600" cy="2852737"/>
          </a:xfrm>
        </p:spPr>
        <p:txBody>
          <a:bodyPr anchor="b"/>
          <a:lstStyle>
            <a:lvl1pPr>
              <a:defRPr sz="6000"/>
            </a:lvl1pPr>
          </a:lstStyle>
          <a:p>
            <a:pPr>
              <a:defRPr/>
            </a:pPr>
            <a:r>
              <a:rPr lang="en-US"/>
              <a:t>Click to edit Master title style</a:t>
            </a:r>
            <a:endParaRPr/>
          </a:p>
        </p:txBody>
      </p:sp>
      <p:sp>
        <p:nvSpPr>
          <p:cNvPr id="3" name="Text Placeholder 2" hidden="0"/>
          <p:cNvSpPr>
            <a:spLocks noGrp="1"/>
          </p:cNvSpPr>
          <p:nvPr isPhoto="0" userDrawn="0">
            <p:ph type="body" idx="1" hasCustomPrompt="0"/>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endParaRPr/>
          </a:p>
        </p:txBody>
      </p:sp>
      <p:sp>
        <p:nvSpPr>
          <p:cNvPr id="4" name="Date Placeholder 3"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11" hasCustomPrompt="0"/>
          </p:nvPr>
        </p:nvSpPr>
        <p:spPr bwMode="auto"/>
        <p:txBody>
          <a:bodyPr/>
          <a:lstStyle/>
          <a:p>
            <a:pPr>
              <a:defRPr/>
            </a:pPr>
            <a:endParaRPr lang="en-US"/>
          </a:p>
        </p:txBody>
      </p:sp>
      <p:sp>
        <p:nvSpPr>
          <p:cNvPr id="6" name="Slide Number Placeholder 5"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Two Conten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3" name="Content Placeholder 2" hidden="0"/>
          <p:cNvSpPr>
            <a:spLocks noGrp="1"/>
          </p:cNvSpPr>
          <p:nvPr isPhoto="0" userDrawn="0">
            <p:ph sz="half" idx="1" hasCustomPrompt="0"/>
          </p:nvPr>
        </p:nvSpPr>
        <p:spPr bwMode="auto">
          <a:xfrm>
            <a:off x="838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Content Placeholder 3" hidden="0"/>
          <p:cNvSpPr>
            <a:spLocks noGrp="1"/>
          </p:cNvSpPr>
          <p:nvPr isPhoto="0" userDrawn="0">
            <p:ph sz="half" idx="2" hasCustomPrompt="0"/>
          </p:nvPr>
        </p:nvSpPr>
        <p:spPr bwMode="auto">
          <a:xfrm>
            <a:off x="6172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5" name="Date Placeholder 4"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6" name="Footer Placeholder 5" hidden="0"/>
          <p:cNvSpPr>
            <a:spLocks noGrp="1"/>
          </p:cNvSpPr>
          <p:nvPr isPhoto="0" userDrawn="0">
            <p:ph type="ftr" sz="quarter" idx="11" hasCustomPrompt="0"/>
          </p:nvPr>
        </p:nvSpPr>
        <p:spPr bwMode="auto"/>
        <p:txBody>
          <a:bodyPr/>
          <a:lstStyle/>
          <a:p>
            <a:pPr>
              <a:defRPr/>
            </a:pPr>
            <a:endParaRPr lang="en-US"/>
          </a:p>
        </p:txBody>
      </p:sp>
      <p:sp>
        <p:nvSpPr>
          <p:cNvPr id="7" name="Slide Number Placeholder 6"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Comparis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365125"/>
            <a:ext cx="10515600" cy="1325563"/>
          </a:xfrm>
        </p:spPr>
        <p:txBody>
          <a:bodyPr/>
          <a:lstStyle/>
          <a:p>
            <a:pPr>
              <a:defRPr/>
            </a:pPr>
            <a:r>
              <a:rPr lang="en-US"/>
              <a:t>Click to edit Master title style</a:t>
            </a:r>
            <a:endParaRPr/>
          </a:p>
        </p:txBody>
      </p:sp>
      <p:sp>
        <p:nvSpPr>
          <p:cNvPr id="3" name="Text Placeholder 2" hidden="0"/>
          <p:cNvSpPr>
            <a:spLocks noGrp="1"/>
          </p:cNvSpPr>
          <p:nvPr isPhoto="0" userDrawn="0">
            <p:ph type="body" idx="1" hasCustomPrompt="0"/>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4" name="Content Placeholder 3" hidden="0"/>
          <p:cNvSpPr>
            <a:spLocks noGrp="1"/>
          </p:cNvSpPr>
          <p:nvPr isPhoto="0" userDrawn="0">
            <p:ph sz="half" idx="2" hasCustomPrompt="0"/>
          </p:nvPr>
        </p:nvSpPr>
        <p:spPr bwMode="auto">
          <a:xfrm>
            <a:off x="839788" y="2505074"/>
            <a:ext cx="5157787"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5" name="Text Placeholder 4" hidden="0"/>
          <p:cNvSpPr>
            <a:spLocks noGrp="1"/>
          </p:cNvSpPr>
          <p:nvPr isPhoto="0" userDrawn="0">
            <p:ph type="body" sz="quarter" idx="3" hasCustomPrompt="0"/>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6" name="Content Placeholder 5" hidden="0"/>
          <p:cNvSpPr>
            <a:spLocks noGrp="1"/>
          </p:cNvSpPr>
          <p:nvPr isPhoto="0" userDrawn="0">
            <p:ph sz="quarter" idx="4" hasCustomPrompt="0"/>
          </p:nvPr>
        </p:nvSpPr>
        <p:spPr bwMode="auto">
          <a:xfrm>
            <a:off x="6172200" y="2505074"/>
            <a:ext cx="5183188"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Date Placeholder 6"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8" name="Footer Placeholder 7" hidden="0"/>
          <p:cNvSpPr>
            <a:spLocks noGrp="1"/>
          </p:cNvSpPr>
          <p:nvPr isPhoto="0" userDrawn="0">
            <p:ph type="ftr" sz="quarter" idx="11" hasCustomPrompt="0"/>
          </p:nvPr>
        </p:nvSpPr>
        <p:spPr bwMode="auto"/>
        <p:txBody>
          <a:bodyPr/>
          <a:lstStyle/>
          <a:p>
            <a:pPr>
              <a:defRPr/>
            </a:pPr>
            <a:endParaRPr lang="en-US"/>
          </a:p>
        </p:txBody>
      </p:sp>
      <p:sp>
        <p:nvSpPr>
          <p:cNvPr id="9" name="Slide Number Placeholder 8"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a:p>
        </p:txBody>
      </p:sp>
      <p:sp>
        <p:nvSpPr>
          <p:cNvPr id="3" name="Date Placeholder 2"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4" name="Footer Placeholder 3" hidden="0"/>
          <p:cNvSpPr>
            <a:spLocks noGrp="1"/>
          </p:cNvSpPr>
          <p:nvPr isPhoto="0" userDrawn="0">
            <p:ph type="ftr" sz="quarter" idx="11" hasCustomPrompt="0"/>
          </p:nvPr>
        </p:nvSpPr>
        <p:spPr bwMode="auto"/>
        <p:txBody>
          <a:bodyPr/>
          <a:lstStyle/>
          <a:p>
            <a:pPr>
              <a:defRPr/>
            </a:pPr>
            <a:endParaRPr lang="en-US"/>
          </a:p>
        </p:txBody>
      </p:sp>
      <p:sp>
        <p:nvSpPr>
          <p:cNvPr id="5" name="Slide Number Placeholder 4"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Blank">
    <p:spTree>
      <p:nvGrpSpPr>
        <p:cNvPr id="1" name="" hidden="0"/>
        <p:cNvGrpSpPr/>
        <p:nvPr isPhoto="0" userDrawn="0"/>
      </p:nvGrpSpPr>
      <p:grpSpPr bwMode="auto">
        <a:xfrm>
          <a:off x="0" y="0"/>
          <a:ext cx="0" cy="0"/>
          <a:chOff x="0" y="0"/>
          <a:chExt cx="0" cy="0"/>
        </a:xfrm>
      </p:grpSpPr>
      <p:sp>
        <p:nvSpPr>
          <p:cNvPr id="2" name="Date Placeholder 1"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3" name="Footer Placeholder 2" hidden="0"/>
          <p:cNvSpPr>
            <a:spLocks noGrp="1"/>
          </p:cNvSpPr>
          <p:nvPr isPhoto="0" userDrawn="0">
            <p:ph type="ftr" sz="quarter" idx="11" hasCustomPrompt="0"/>
          </p:nvPr>
        </p:nvSpPr>
        <p:spPr bwMode="auto"/>
        <p:txBody>
          <a:bodyPr/>
          <a:lstStyle/>
          <a:p>
            <a:pPr>
              <a:defRPr/>
            </a:pPr>
            <a:endParaRPr lang="en-US"/>
          </a:p>
        </p:txBody>
      </p:sp>
      <p:sp>
        <p:nvSpPr>
          <p:cNvPr id="4" name="Slide Number Placeholder 3"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Content with Capti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457200"/>
            <a:ext cx="3932237" cy="1600200"/>
          </a:xfrm>
        </p:spPr>
        <p:txBody>
          <a:bodyPr anchor="b"/>
          <a:lstStyle>
            <a:lvl1pPr>
              <a:defRPr sz="3200"/>
            </a:lvl1pPr>
          </a:lstStyle>
          <a:p>
            <a:pPr>
              <a:defRPr/>
            </a:pPr>
            <a:r>
              <a:rPr lang="en-US"/>
              <a:t>Click to edit Master title style</a:t>
            </a:r>
            <a:endParaRPr/>
          </a:p>
        </p:txBody>
      </p:sp>
      <p:sp>
        <p:nvSpPr>
          <p:cNvPr id="3" name="Content Placeholder 2" hidden="0"/>
          <p:cNvSpPr>
            <a:spLocks noGrp="1"/>
          </p:cNvSpPr>
          <p:nvPr isPhoto="0" userDrawn="0">
            <p:ph idx="1" hasCustomPrompt="0"/>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Text Placeholder 3" hidden="0"/>
          <p:cNvSpPr>
            <a:spLocks noGrp="1"/>
          </p:cNvSpPr>
          <p:nvPr isPhoto="0" userDrawn="0">
            <p:ph type="body" sz="half" idx="2" hasCustomPrompt="0"/>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5" name="Date Placeholder 4"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6" name="Footer Placeholder 5" hidden="0"/>
          <p:cNvSpPr>
            <a:spLocks noGrp="1"/>
          </p:cNvSpPr>
          <p:nvPr isPhoto="0" userDrawn="0">
            <p:ph type="ftr" sz="quarter" idx="11" hasCustomPrompt="0"/>
          </p:nvPr>
        </p:nvSpPr>
        <p:spPr bwMode="auto"/>
        <p:txBody>
          <a:bodyPr/>
          <a:lstStyle/>
          <a:p>
            <a:pPr>
              <a:defRPr/>
            </a:pPr>
            <a:endParaRPr lang="en-US"/>
          </a:p>
        </p:txBody>
      </p:sp>
      <p:sp>
        <p:nvSpPr>
          <p:cNvPr id="7" name="Slide Number Placeholder 6"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Picture with Capti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457200"/>
            <a:ext cx="3932237" cy="1600200"/>
          </a:xfrm>
        </p:spPr>
        <p:txBody>
          <a:bodyPr anchor="b"/>
          <a:lstStyle>
            <a:lvl1pPr>
              <a:defRPr sz="3200"/>
            </a:lvl1pPr>
          </a:lstStyle>
          <a:p>
            <a:pPr>
              <a:defRPr/>
            </a:pPr>
            <a:r>
              <a:rPr lang="en-US"/>
              <a:t>Click to edit Master title style</a:t>
            </a:r>
            <a:endParaRPr/>
          </a:p>
        </p:txBody>
      </p:sp>
      <p:sp>
        <p:nvSpPr>
          <p:cNvPr id="3" name="Picture Placeholder 2" hidden="0"/>
          <p:cNvSpPr>
            <a:spLocks noGrp="1"/>
          </p:cNvSpPr>
          <p:nvPr isPhoto="0" userDrawn="0">
            <p:ph type="pic" idx="1" hasCustomPrompt="0"/>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en-US"/>
          </a:p>
        </p:txBody>
      </p:sp>
      <p:sp>
        <p:nvSpPr>
          <p:cNvPr id="4" name="Text Placeholder 3" hidden="0"/>
          <p:cNvSpPr>
            <a:spLocks noGrp="1"/>
          </p:cNvSpPr>
          <p:nvPr isPhoto="0" userDrawn="0">
            <p:ph type="body" sz="half" idx="2" hasCustomPrompt="0"/>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5" name="Date Placeholder 4" hidden="0"/>
          <p:cNvSpPr>
            <a:spLocks noGrp="1"/>
          </p:cNvSpPr>
          <p:nvPr isPhoto="0" userDrawn="0">
            <p:ph type="dt" sz="half" idx="10" hasCustomPrompt="0"/>
          </p:nvPr>
        </p:nvSpPr>
        <p:spPr bwMode="auto"/>
        <p:txBody>
          <a:bodyPr/>
          <a:lstStyle/>
          <a:p>
            <a:pPr>
              <a:defRPr/>
            </a:pPr>
            <a:fld id="{A3A7E3C5-7BAA-C743-AB3F-EFEA5DD4A9B6}" type="datetimeFigureOut">
              <a:rPr lang="en-US"/>
              <a:t/>
            </a:fld>
            <a:endParaRPr lang="en-US"/>
          </a:p>
        </p:txBody>
      </p:sp>
      <p:sp>
        <p:nvSpPr>
          <p:cNvPr id="6" name="Footer Placeholder 5" hidden="0"/>
          <p:cNvSpPr>
            <a:spLocks noGrp="1"/>
          </p:cNvSpPr>
          <p:nvPr isPhoto="0" userDrawn="0">
            <p:ph type="ftr" sz="quarter" idx="11" hasCustomPrompt="0"/>
          </p:nvPr>
        </p:nvSpPr>
        <p:spPr bwMode="auto"/>
        <p:txBody>
          <a:bodyPr/>
          <a:lstStyle/>
          <a:p>
            <a:pPr>
              <a:defRPr/>
            </a:pPr>
            <a:endParaRPr lang="en-US"/>
          </a:p>
        </p:txBody>
      </p:sp>
      <p:sp>
        <p:nvSpPr>
          <p:cNvPr id="7" name="Slide Number Placeholder 6" hidden="0"/>
          <p:cNvSpPr>
            <a:spLocks noGrp="1"/>
          </p:cNvSpPr>
          <p:nvPr isPhoto="0" userDrawn="0">
            <p:ph type="sldNum" sz="quarter" idx="12" hasCustomPrompt="0"/>
          </p:nvPr>
        </p:nvSpPr>
        <p:spPr bwMode="auto"/>
        <p:txBody>
          <a:bodyPr/>
          <a:lstStyle/>
          <a:p>
            <a:pPr>
              <a:defRPr/>
            </a:pPr>
            <a:fld id="{BA4DA3CC-BEE5-B943-931E-45C67B441D90}" type="slidenum">
              <a:rPr lang="en-US"/>
              <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sp>
        <p:nvSpPr>
          <p:cNvPr id="2" name="Title Placeholder 1" hidden="0"/>
          <p:cNvSpPr>
            <a:spLocks noGrp="1"/>
          </p:cNvSpPr>
          <p:nvPr isPhoto="0" userDrawn="0">
            <p:ph type="title" hasCustomPrompt="0"/>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a:p>
        </p:txBody>
      </p:sp>
      <p:sp>
        <p:nvSpPr>
          <p:cNvPr id="3" name="Text Placeholder 2" hidden="0"/>
          <p:cNvSpPr>
            <a:spLocks noGrp="1"/>
          </p:cNvSpPr>
          <p:nvPr isPhoto="0" userDrawn="0">
            <p:ph type="body" idx="1" hasCustomPrompt="0"/>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4" name="Date Placeholder 3" hidden="0"/>
          <p:cNvSpPr>
            <a:spLocks noGrp="1"/>
          </p:cNvSpPr>
          <p:nvPr isPhoto="0" userDrawn="0">
            <p:ph type="dt" sz="half" idx="2" hasCustomPrompt="0"/>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3A7E3C5-7BAA-C743-AB3F-EFEA5DD4A9B6}" type="datetimeFigureOut">
              <a:rPr lang="en-US"/>
              <a:t/>
            </a:fld>
            <a:endParaRPr lang="en-US"/>
          </a:p>
        </p:txBody>
      </p:sp>
      <p:sp>
        <p:nvSpPr>
          <p:cNvPr id="5" name="Footer Placeholder 4" hidden="0"/>
          <p:cNvSpPr>
            <a:spLocks noGrp="1"/>
          </p:cNvSpPr>
          <p:nvPr isPhoto="0" userDrawn="0">
            <p:ph type="ftr" sz="quarter" idx="3" hasCustomPrompt="0"/>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hidden="0"/>
          <p:cNvSpPr>
            <a:spLocks noGrp="1"/>
          </p:cNvSpPr>
          <p:nvPr isPhoto="0" userDrawn="0">
            <p:ph type="sldNum" sz="quarter" idx="4" hasCustomPrompt="0"/>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A4DA3CC-BEE5-B943-931E-45C67B441D90}" type="slidenum">
              <a:rPr lang="en-US"/>
              <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jpg"/><Relationship Id="rId4" Type="http://schemas.openxmlformats.org/officeDocument/2006/relationships/image" Target="../media/image2.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g"/><Relationship Id="rId4" Type="http://schemas.openxmlformats.org/officeDocument/2006/relationships/image" Target="../media/image2.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jpg"/><Relationship Id="rId4" Type="http://schemas.openxmlformats.org/officeDocument/2006/relationships/image" Target="../media/image2.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jpg"/><Relationship Id="rId4" Type="http://schemas.openxmlformats.org/officeDocument/2006/relationships/image" Target="../media/image2.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jpg"/><Relationship Id="rId4" Type="http://schemas.openxmlformats.org/officeDocument/2006/relationships/image" Target="../media/image2.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jpg"/><Relationship Id="rId4" Type="http://schemas.openxmlformats.org/officeDocument/2006/relationships/image" Target="../media/image2.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jpg"/><Relationship Id="rId4" Type="http://schemas.openxmlformats.org/officeDocument/2006/relationships/image" Target="../media/image2.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jpg"/><Relationship Id="rId4" Type="http://schemas.openxmlformats.org/officeDocument/2006/relationships/image" Target="../media/image2.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jpg"/><Relationship Id="rId4" Type="http://schemas.openxmlformats.org/officeDocument/2006/relationships/image" Target="../media/image2.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jpg"/><Relationship Id="rId4" Type="http://schemas.openxmlformats.org/officeDocument/2006/relationships/image" Target="../media/image2.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2.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g"/><Relationship Id="rId4" Type="http://schemas.openxmlformats.org/officeDocument/2006/relationships/image" Target="../media/image2.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jpg"/><Relationship Id="rId4" Type="http://schemas.openxmlformats.org/officeDocument/2006/relationships/image" Target="../media/image2.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jpg"/><Relationship Id="rId4" Type="http://schemas.openxmlformats.org/officeDocument/2006/relationships/image" Target="../media/image2.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jpg"/><Relationship Id="rId4" Type="http://schemas.openxmlformats.org/officeDocument/2006/relationships/image" Target="../media/image2.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jpg"/><Relationship Id="rId4" Type="http://schemas.openxmlformats.org/officeDocument/2006/relationships/image" Target="../media/image2.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jpg"/><Relationship Id="rId4" Type="http://schemas.openxmlformats.org/officeDocument/2006/relationships/image" Target="../media/image2.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jpg"/><Relationship Id="rId4" Type="http://schemas.openxmlformats.org/officeDocument/2006/relationships/image" Target="../media/image2.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1.jpg"/><Relationship Id="rId4" Type="http://schemas.openxmlformats.org/officeDocument/2006/relationships/image" Target="../media/image2.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2.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2.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g"/><Relationship Id="rId4" Type="http://schemas.openxmlformats.org/officeDocument/2006/relationships/image" Target="../media/image2.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g"/><Relationship Id="rId4" Type="http://schemas.openxmlformats.org/officeDocument/2006/relationships/image" Target="../media/image2.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2.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2.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53A6AE"/>
        </a:solidFill>
      </p:bgPr>
    </p:bg>
    <p:spTree>
      <p:nvGrpSpPr>
        <p:cNvPr id="1" name="" hidden="0"/>
        <p:cNvGrpSpPr/>
        <p:nvPr isPhoto="0" userDrawn="0"/>
      </p:nvGrpSpPr>
      <p:grpSpPr bwMode="auto">
        <a:xfrm>
          <a:off x="0" y="0"/>
          <a:ext cx="0" cy="0"/>
          <a:chOff x="0" y="0"/>
          <a:chExt cx="0" cy="0"/>
        </a:xfrm>
      </p:grpSpPr>
      <p:pic>
        <p:nvPicPr>
          <p:cNvPr id="17" name="Grafik 16" hidden="0"/>
          <p:cNvPicPr>
            <a:picLocks noChangeAspect="1"/>
          </p:cNvPicPr>
          <p:nvPr isPhoto="0" userDrawn="0"/>
        </p:nvPicPr>
        <p:blipFill>
          <a:blip r:embed="rId3"/>
          <a:srcRect l="0" t="3625" r="0" b="3625"/>
          <a:stretch/>
        </p:blipFill>
        <p:spPr bwMode="auto">
          <a:xfrm>
            <a:off x="0" y="0"/>
            <a:ext cx="12192000" cy="6942221"/>
          </a:xfrm>
          <a:prstGeom prst="rect">
            <a:avLst/>
          </a:prstGeom>
        </p:spPr>
      </p:pic>
      <p:sp>
        <p:nvSpPr>
          <p:cNvPr id="2" name="Title 1" hidden="0"/>
          <p:cNvSpPr>
            <a:spLocks noGrp="1"/>
          </p:cNvSpPr>
          <p:nvPr isPhoto="0" userDrawn="0">
            <p:ph type="ctrTitle" hasCustomPrompt="0"/>
          </p:nvPr>
        </p:nvSpPr>
        <p:spPr bwMode="auto">
          <a:xfrm>
            <a:off x="725522" y="1246276"/>
            <a:ext cx="7595587" cy="2586939"/>
          </a:xfrm>
        </p:spPr>
        <p:txBody>
          <a:bodyPr>
            <a:normAutofit fontScale="90000"/>
          </a:bodyPr>
          <a:lstStyle/>
          <a:p>
            <a:pPr algn="l">
              <a:defRPr/>
            </a:pPr>
            <a:r>
              <a:rPr lang="de-DE" sz="9600" b="1">
                <a:solidFill>
                  <a:srgbClr val="B8F4F7"/>
                </a:solidFill>
                <a:latin typeface="Arial Rounded MT Bold"/>
                <a:ea typeface="Ayuthaya"/>
                <a:cs typeface="Ayuthaya"/>
              </a:rPr>
              <a:t>ENTFACHE</a:t>
            </a:r>
            <a:r>
              <a:rPr lang="de-DE" sz="9600" b="1">
                <a:solidFill>
                  <a:srgbClr val="B8F4F7"/>
                </a:solidFill>
                <a:latin typeface="Century Gothic"/>
                <a:ea typeface="Ayuthaya"/>
                <a:cs typeface="Ayuthaya"/>
              </a:rPr>
              <a:t> </a:t>
            </a:r>
            <a:br>
              <a:rPr lang="de-DE" b="1">
                <a:solidFill>
                  <a:schemeClr val="accent4">
                    <a:lumMod val="75000"/>
                  </a:schemeClr>
                </a:solidFill>
                <a:latin typeface="Century Gothic"/>
                <a:ea typeface="Ayuthaya"/>
                <a:cs typeface="Ayuthaya"/>
              </a:rPr>
            </a:br>
            <a:r>
              <a:rPr lang="de-DE" sz="7200" b="1">
                <a:solidFill>
                  <a:schemeClr val="bg1"/>
                </a:solidFill>
                <a:latin typeface="Avenir Book"/>
              </a:rPr>
              <a:t>DEIN GEBETSLEBEN</a:t>
            </a:r>
            <a:endParaRPr/>
          </a:p>
        </p:txBody>
      </p:sp>
      <p:sp>
        <p:nvSpPr>
          <p:cNvPr id="3" name="Subtitle 2" hidden="0"/>
          <p:cNvSpPr>
            <a:spLocks noGrp="1"/>
          </p:cNvSpPr>
          <p:nvPr isPhoto="0" userDrawn="0">
            <p:ph type="subTitle" idx="1" hasCustomPrompt="0"/>
          </p:nvPr>
        </p:nvSpPr>
        <p:spPr bwMode="auto">
          <a:xfrm>
            <a:off x="845838" y="3819734"/>
            <a:ext cx="5622324" cy="402080"/>
          </a:xfrm>
        </p:spPr>
        <p:txBody>
          <a:bodyPr>
            <a:normAutofit/>
          </a:bodyPr>
          <a:lstStyle/>
          <a:p>
            <a:pPr algn="l">
              <a:defRPr/>
            </a:pPr>
            <a:r>
              <a:rPr lang="de-DE" sz="1800">
                <a:solidFill>
                  <a:srgbClr val="C1D3EA"/>
                </a:solidFill>
                <a:latin typeface="Avenir Book"/>
              </a:rPr>
              <a:t>von Dr. Linda Mei Lin Koh </a:t>
            </a:r>
            <a:endParaRPr/>
          </a:p>
        </p:txBody>
      </p:sp>
      <p:sp>
        <p:nvSpPr>
          <p:cNvPr id="4" name="TextBox 3" hidden="0"/>
          <p:cNvSpPr txBox="1"/>
          <p:nvPr isPhoto="0" userDrawn="0"/>
        </p:nvSpPr>
        <p:spPr bwMode="auto">
          <a:xfrm>
            <a:off x="1845020" y="5821898"/>
            <a:ext cx="5561010" cy="584775"/>
          </a:xfrm>
          <a:prstGeom prst="rect">
            <a:avLst/>
          </a:prstGeom>
          <a:noFill/>
        </p:spPr>
        <p:txBody>
          <a:bodyPr wrap="none" rtlCol="0">
            <a:spAutoFit/>
          </a:bodyPr>
          <a:lstStyle/>
          <a:p>
            <a:pPr>
              <a:defRPr/>
            </a:pPr>
            <a:r>
              <a:rPr lang="de-DE" sz="1600">
                <a:solidFill>
                  <a:schemeClr val="bg1"/>
                </a:solidFill>
                <a:latin typeface="Avenir Book"/>
              </a:rPr>
              <a:t>INTERNATIONALER GEBETSTAG ADVENTISTISCHER FRAUEN 2024</a:t>
            </a:r>
            <a:endParaRPr/>
          </a:p>
          <a:p>
            <a:pPr>
              <a:defRPr/>
            </a:pPr>
            <a:r>
              <a:rPr lang="de-DE" sz="1600">
                <a:solidFill>
                  <a:schemeClr val="bg1"/>
                </a:solidFill>
                <a:latin typeface="Avenir Book"/>
              </a:rPr>
              <a:t>Abteilung Frauen der Generalkonferenz</a:t>
            </a:r>
            <a:endParaRPr lang="de-DE">
              <a:solidFill>
                <a:schemeClr val="bg1"/>
              </a:solidFill>
              <a:latin typeface="Avenir Book"/>
            </a:endParaRPr>
          </a:p>
        </p:txBody>
      </p:sp>
      <p:pic>
        <p:nvPicPr>
          <p:cNvPr id="9" name="Grafik 8" hidden="0"/>
          <p:cNvPicPr>
            <a:picLocks noChangeAspect="1"/>
          </p:cNvPicPr>
          <p:nvPr isPhoto="0" userDrawn="0"/>
        </p:nvPicPr>
        <p:blipFill>
          <a:blip r:embed="rId4">
            <a:biLevel thresh="25000"/>
          </a:blip>
          <a:stretch/>
        </p:blipFill>
        <p:spPr bwMode="auto">
          <a:xfrm>
            <a:off x="10833891" y="5223998"/>
            <a:ext cx="1407471" cy="1407471"/>
          </a:xfrm>
          <a:prstGeom prst="rect">
            <a:avLst/>
          </a:prstGeom>
        </p:spPr>
      </p:pic>
      <p:pic>
        <p:nvPicPr>
          <p:cNvPr id="12" name="Grafik 11" descr="Ein Bild, das Grafiken, Grafikdesign, Clipart, Darstellung enthält.&#10;&#10;Automatisch generierte Beschreibung" hidden="0"/>
          <p:cNvPicPr>
            <a:picLocks noChangeAspect="1"/>
          </p:cNvPicPr>
          <p:nvPr isPhoto="0" userDrawn="0"/>
        </p:nvPicPr>
        <p:blipFill>
          <a:blip r:embed="rId5">
            <a:duotone>
              <a:schemeClr val="bg2">
                <a:shade val="45000"/>
                <a:satMod val="135000"/>
              </a:schemeClr>
              <a:prstClr val="white"/>
            </a:duotone>
          </a:blip>
          <a:stretch/>
        </p:blipFill>
        <p:spPr bwMode="auto">
          <a:xfrm>
            <a:off x="845838" y="5814658"/>
            <a:ext cx="999182" cy="59201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38808"/>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Matthäus 5</a:t>
            </a:r>
            <a:endParaRPr/>
          </a:p>
        </p:txBody>
      </p:sp>
      <p:sp>
        <p:nvSpPr>
          <p:cNvPr id="3" name="Content Placeholder 2" hidden="0"/>
          <p:cNvSpPr>
            <a:spLocks noGrp="1"/>
          </p:cNvSpPr>
          <p:nvPr isPhoto="0" userDrawn="0">
            <p:ph idx="1" hasCustomPrompt="0"/>
          </p:nvPr>
        </p:nvSpPr>
        <p:spPr bwMode="auto">
          <a:xfrm>
            <a:off x="847950" y="1947107"/>
            <a:ext cx="8763410" cy="4625693"/>
          </a:xfrm>
        </p:spPr>
        <p:txBody>
          <a:bodyPr anchor="t">
            <a:noAutofit/>
          </a:bodyPr>
          <a:lstStyle/>
          <a:p>
            <a:pPr marL="0" indent="0" algn="just">
              <a:lnSpc>
                <a:spcPct val="100000"/>
              </a:lnSpc>
              <a:buNone/>
              <a:defRPr/>
            </a:pPr>
            <a:r>
              <a:rPr lang="de-DE" sz="2400">
                <a:solidFill>
                  <a:srgbClr val="1A3C69"/>
                </a:solidFill>
                <a:latin typeface="Avenir Next LT Pro Demi"/>
                <a:ea typeface="DengXian"/>
                <a:cs typeface="Calibri"/>
              </a:rPr>
              <a:t>„Ihr seid </a:t>
            </a:r>
            <a:r>
              <a:rPr lang="de-DE" sz="2400">
                <a:solidFill>
                  <a:srgbClr val="4B839E"/>
                </a:solidFill>
                <a:latin typeface="Avenir Next LT Pro Demi"/>
                <a:ea typeface="DengXian"/>
                <a:cs typeface="Calibri"/>
              </a:rPr>
              <a:t>DAS SALZ </a:t>
            </a:r>
            <a:r>
              <a:rPr lang="de-DE" sz="2400">
                <a:solidFill>
                  <a:srgbClr val="1A3C69"/>
                </a:solidFill>
                <a:latin typeface="Avenir Next LT Pro Demi"/>
                <a:ea typeface="DengXian"/>
                <a:cs typeface="Calibri"/>
              </a:rPr>
              <a:t>der Erde. Doch wozu ist Salz noch gut, wenn es seinen Geschmack verloren hat? Kann man es etwa wieder brauchbar machen? Es wird weggeworfen und </a:t>
            </a:r>
            <a:r>
              <a:rPr lang="de-DE" sz="2400">
                <a:solidFill>
                  <a:srgbClr val="1A3C69"/>
                </a:solidFill>
                <a:latin typeface="Avenir Next LT Pro Demi"/>
                <a:ea typeface="DengXian"/>
                <a:cs typeface="Calibri"/>
              </a:rPr>
              <a:t>zer</a:t>
            </a:r>
            <a:r>
              <a:rPr lang="de-DE" sz="2400">
                <a:solidFill>
                  <a:srgbClr val="1A3C69"/>
                </a:solidFill>
                <a:latin typeface="Avenir Next LT Pro Demi"/>
                <a:ea typeface="DengXian"/>
                <a:cs typeface="Calibri"/>
              </a:rPr>
              <a:t>-treten, wie etwas, das nichts wert ist.“ (Vers 13 NLB)</a:t>
            </a:r>
            <a:endParaRPr/>
          </a:p>
          <a:p>
            <a:pPr marL="0" indent="0" algn="just">
              <a:lnSpc>
                <a:spcPct val="100000"/>
              </a:lnSpc>
              <a:buNone/>
              <a:defRPr/>
            </a:pPr>
            <a:r>
              <a:rPr lang="de-DE" sz="1200">
                <a:solidFill>
                  <a:srgbClr val="1A3C69"/>
                </a:solidFill>
                <a:latin typeface="Avenir Next LT Pro Demi"/>
                <a:ea typeface="DengXian"/>
                <a:cs typeface="Calibri"/>
              </a:rPr>
              <a:t>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„Ihr seid </a:t>
            </a:r>
            <a:r>
              <a:rPr lang="de-DE" sz="2400">
                <a:solidFill>
                  <a:srgbClr val="4B839E"/>
                </a:solidFill>
                <a:latin typeface="Avenir Next LT Pro Demi"/>
                <a:ea typeface="DengXian"/>
                <a:cs typeface="Calibri"/>
              </a:rPr>
              <a:t>DAS LICHT </a:t>
            </a:r>
            <a:r>
              <a:rPr lang="de-DE" sz="2400">
                <a:solidFill>
                  <a:srgbClr val="1A3C69"/>
                </a:solidFill>
                <a:latin typeface="Avenir Next LT Pro Demi"/>
                <a:ea typeface="DengXian"/>
                <a:cs typeface="Calibri"/>
              </a:rPr>
              <a:t>der Welt – wie eine Stadt auf einem Berg, die in der Nacht hell erstrahlt, damit alle es sehen können. Niemand versteckt ein Licht unter einem </a:t>
            </a:r>
            <a:r>
              <a:rPr lang="de-DE" sz="2400">
                <a:solidFill>
                  <a:srgbClr val="1A3C69"/>
                </a:solidFill>
                <a:latin typeface="Avenir Next LT Pro Demi"/>
                <a:ea typeface="DengXian"/>
                <a:cs typeface="Calibri"/>
              </a:rPr>
              <a:t>umgestülpten </a:t>
            </a:r>
            <a:r>
              <a:rPr lang="de-DE" sz="2400">
                <a:solidFill>
                  <a:srgbClr val="1A3C69"/>
                </a:solidFill>
                <a:latin typeface="Avenir Next LT Pro Demi"/>
                <a:ea typeface="DengXian"/>
                <a:cs typeface="Calibri"/>
              </a:rPr>
              <a:t>Gefäß. Er stellt es vielmehr auf einen Lampenständer und lässt es für alle leuchten. Genauso lasst eure guten Taten leuchten vor den Menschen, damit alle sie sehen können und euren Vater im Himmel dafür rühmen.“ (Verse 14-16 NLB)</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Psalm 51,12</a:t>
            </a:r>
            <a:endParaRPr/>
          </a:p>
        </p:txBody>
      </p:sp>
      <p:sp>
        <p:nvSpPr>
          <p:cNvPr id="3" name="Content Placeholder 2" hidden="0"/>
          <p:cNvSpPr>
            <a:spLocks noGrp="1"/>
          </p:cNvSpPr>
          <p:nvPr isPhoto="0" userDrawn="0">
            <p:ph idx="1" hasCustomPrompt="0"/>
          </p:nvPr>
        </p:nvSpPr>
        <p:spPr bwMode="auto">
          <a:xfrm>
            <a:off x="1434348" y="2485947"/>
            <a:ext cx="7366686" cy="4117976"/>
          </a:xfrm>
        </p:spPr>
        <p:txBody>
          <a:bodyPr anchor="t">
            <a:normAutofit/>
          </a:bodyPr>
          <a:lstStyle/>
          <a:p>
            <a:pPr marL="0" indent="0" algn="ctr">
              <a:lnSpc>
                <a:spcPct val="100000"/>
              </a:lnSpc>
              <a:buNone/>
              <a:defRPr/>
            </a:pPr>
            <a:r>
              <a:rPr lang="de-DE" sz="4800">
                <a:solidFill>
                  <a:srgbClr val="1A3C69"/>
                </a:solidFill>
                <a:latin typeface="Avenir Next LT Pro Demi"/>
                <a:ea typeface="DengXian"/>
                <a:cs typeface="Calibri"/>
              </a:rPr>
              <a:t>„Gott, erschaffe in mir </a:t>
            </a:r>
            <a:br>
              <a:rPr lang="de-DE" sz="4800">
                <a:solidFill>
                  <a:srgbClr val="1A3C69"/>
                </a:solidFill>
                <a:latin typeface="Avenir Next LT Pro Demi"/>
                <a:ea typeface="DengXian"/>
                <a:cs typeface="Calibri"/>
              </a:rPr>
            </a:br>
            <a:r>
              <a:rPr lang="de-DE" sz="4800">
                <a:solidFill>
                  <a:srgbClr val="1A3C69"/>
                </a:solidFill>
                <a:latin typeface="Avenir Next LT Pro Demi"/>
                <a:ea typeface="DengXian"/>
                <a:cs typeface="Calibri"/>
              </a:rPr>
              <a:t>ein reines Herz und </a:t>
            </a:r>
            <a:br>
              <a:rPr lang="de-DE" sz="4800">
                <a:solidFill>
                  <a:srgbClr val="1A3C69"/>
                </a:solidFill>
                <a:latin typeface="Avenir Next LT Pro Demi"/>
                <a:ea typeface="DengXian"/>
                <a:cs typeface="Calibri"/>
              </a:rPr>
            </a:br>
            <a:r>
              <a:rPr lang="de-DE" sz="4800">
                <a:solidFill>
                  <a:srgbClr val="1A3C69"/>
                </a:solidFill>
                <a:latin typeface="Avenir Next LT Pro Demi"/>
                <a:ea typeface="DengXian"/>
                <a:cs typeface="Calibri"/>
              </a:rPr>
              <a:t>gib mir einen neuen,</a:t>
            </a:r>
            <a:br>
              <a:rPr lang="de-DE" sz="4800">
                <a:solidFill>
                  <a:srgbClr val="1A3C69"/>
                </a:solidFill>
                <a:latin typeface="Avenir Next LT Pro Demi"/>
                <a:ea typeface="DengXian"/>
                <a:cs typeface="Calibri"/>
              </a:rPr>
            </a:br>
            <a:r>
              <a:rPr lang="de-DE" sz="4800">
                <a:solidFill>
                  <a:srgbClr val="1A3C69"/>
                </a:solidFill>
                <a:latin typeface="Avenir Next LT Pro Demi"/>
                <a:ea typeface="DengXian"/>
                <a:cs typeface="Calibri"/>
              </a:rPr>
              <a:t>aufrichtigen Geist.“ </a:t>
            </a:r>
            <a:endParaRPr lang="en-US" sz="48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alphaModFix amt="68000"/>
            <a:lum/>
          </a:blip>
          <a:srcRect l="0" t="4545" r="0" b="4545"/>
          <a:stretch/>
        </a:blipFill>
      </p:bgPr>
    </p:bg>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397910" y="1486264"/>
            <a:ext cx="9263620" cy="2852737"/>
          </a:xfrm>
        </p:spPr>
        <p:txBody>
          <a:bodyPr anchor="ctr"/>
          <a:lstStyle/>
          <a:p>
            <a:pPr algn="r">
              <a:defRPr/>
            </a:pPr>
            <a:r>
              <a:rPr lang="de-DE" sz="6000">
                <a:solidFill>
                  <a:schemeClr val="tx1">
                    <a:lumMod val="85000"/>
                    <a:lumOff val="15000"/>
                  </a:schemeClr>
                </a:solidFill>
                <a:latin typeface="Avenir Book"/>
              </a:rPr>
              <a:t>GEBET ENTFACHT</a:t>
            </a:r>
            <a:br>
              <a:rPr lang="de-DE">
                <a:solidFill>
                  <a:schemeClr val="tx1">
                    <a:lumMod val="65000"/>
                    <a:lumOff val="35000"/>
                  </a:schemeClr>
                </a:solidFill>
                <a:latin typeface="Avenir Book"/>
              </a:rPr>
            </a:br>
            <a:r>
              <a:rPr lang="de-DE" sz="8000" b="1">
                <a:solidFill>
                  <a:schemeClr val="accent4">
                    <a:lumMod val="20000"/>
                    <a:lumOff val="80000"/>
                  </a:schemeClr>
                </a:solidFill>
                <a:latin typeface="Avenir Book"/>
              </a:rPr>
              <a:t>HOFFNUNG</a:t>
            </a:r>
            <a:endParaRPr lang="de-DE">
              <a:solidFill>
                <a:schemeClr val="accent4">
                  <a:lumMod val="20000"/>
                  <a:lumOff val="80000"/>
                </a:schemeClr>
              </a:solidFill>
            </a:endParaRPr>
          </a:p>
        </p:txBody>
      </p:sp>
      <p:pic>
        <p:nvPicPr>
          <p:cNvPr id="2" name="Grafik 1" hidden="0"/>
          <p:cNvPicPr>
            <a:picLocks noChangeAspect="1"/>
          </p:cNvPicPr>
          <p:nvPr isPhoto="0" userDrawn="0"/>
        </p:nvPicPr>
        <p:blipFill>
          <a:blip r:embed="rId3"/>
          <a:srcRect l="84587" t="3625" r="0" b="3625"/>
          <a:stretch/>
        </p:blipFill>
        <p:spPr bwMode="auto">
          <a:xfrm>
            <a:off x="10312842" y="0"/>
            <a:ext cx="1879158" cy="6858000"/>
          </a:xfrm>
          <a:prstGeom prst="rect">
            <a:avLst/>
          </a:prstGeom>
        </p:spPr>
      </p:pic>
      <p:pic>
        <p:nvPicPr>
          <p:cNvPr id="3" name="Grafik 2"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Jeremia 29,11-13</a:t>
            </a:r>
            <a:endParaRPr/>
          </a:p>
        </p:txBody>
      </p:sp>
      <p:sp>
        <p:nvSpPr>
          <p:cNvPr id="3" name="Content Placeholder 2" hidden="0"/>
          <p:cNvSpPr>
            <a:spLocks noGrp="1"/>
          </p:cNvSpPr>
          <p:nvPr isPhoto="0" userDrawn="0">
            <p:ph idx="1" hasCustomPrompt="0"/>
          </p:nvPr>
        </p:nvSpPr>
        <p:spPr bwMode="auto">
          <a:xfrm>
            <a:off x="1030830" y="1686232"/>
            <a:ext cx="8173720" cy="4117976"/>
          </a:xfrm>
        </p:spPr>
        <p:txBody>
          <a:bodyPr anchor="t">
            <a:noAutofit/>
          </a:bodyPr>
          <a:lstStyle/>
          <a:p>
            <a:pPr marL="0" indent="0" algn="just">
              <a:lnSpc>
                <a:spcPct val="100000"/>
              </a:lnSpc>
              <a:buNone/>
              <a:defRPr/>
            </a:pPr>
            <a:endParaRPr lang="de-DE" sz="2600">
              <a:solidFill>
                <a:srgbClr val="1A3C69"/>
              </a:solidFill>
              <a:latin typeface="Avenir Next LT Pro Demi"/>
              <a:ea typeface="DengXian"/>
              <a:cs typeface="Calibri"/>
            </a:endParaRPr>
          </a:p>
          <a:p>
            <a:pPr marL="0" indent="0" algn="just">
              <a:lnSpc>
                <a:spcPct val="100000"/>
              </a:lnSpc>
              <a:buNone/>
              <a:defRPr/>
            </a:pPr>
            <a:r>
              <a:rPr lang="de-DE" sz="2600">
                <a:solidFill>
                  <a:srgbClr val="1A3C69"/>
                </a:solidFill>
                <a:latin typeface="Avenir Next LT Pro Demi"/>
                <a:ea typeface="DengXian"/>
                <a:cs typeface="Calibri"/>
              </a:rPr>
              <a:t>„,Denn ich weiß genau, welche Pläne ich für euch gefasst habe‘, spricht der HERR. ,Mein Plan ist, euch Heil zu geben und kein Leid. Ich gebe euch Zukunft und Hoffnung. Wenn ihr dann zu mir rufen werdet, will ich euch antworten; wenn ihr zu mir betet, will ich euch erhören. Wenn ihr mich sucht, werdet ihr mich finden; ja, wenn ihr ernsthaft, mit ganzem Herzen nach mir verlangt, werde ich mich von euch finden lassen‘, spricht der HERR.“ </a:t>
            </a:r>
            <a:endParaRPr lang="en-US" sz="26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Römer 15,4</a:t>
            </a:r>
            <a:endParaRPr/>
          </a:p>
        </p:txBody>
      </p:sp>
      <p:sp>
        <p:nvSpPr>
          <p:cNvPr id="3" name="Content Placeholder 2" hidden="0"/>
          <p:cNvSpPr>
            <a:spLocks noGrp="1"/>
          </p:cNvSpPr>
          <p:nvPr isPhoto="0" userDrawn="0">
            <p:ph idx="1" hasCustomPrompt="0"/>
          </p:nvPr>
        </p:nvSpPr>
        <p:spPr bwMode="auto">
          <a:xfrm>
            <a:off x="1310639" y="2483994"/>
            <a:ext cx="7518400" cy="3576243"/>
          </a:xfrm>
        </p:spPr>
        <p:txBody>
          <a:bodyPr anchor="t">
            <a:normAutofit/>
          </a:bodyPr>
          <a:lstStyle/>
          <a:p>
            <a:pPr marL="0" indent="0" algn="just">
              <a:lnSpc>
                <a:spcPct val="100000"/>
              </a:lnSpc>
              <a:buNone/>
              <a:defRPr/>
            </a:pPr>
            <a:r>
              <a:rPr lang="de-DE" sz="3400">
                <a:solidFill>
                  <a:srgbClr val="1A3C69"/>
                </a:solidFill>
                <a:latin typeface="Avenir Next LT Pro Demi"/>
                <a:ea typeface="DengXian"/>
                <a:cs typeface="Calibri"/>
              </a:rPr>
              <a:t>„Dies wurde vor langer Zeit </a:t>
            </a:r>
            <a:r>
              <a:rPr lang="de-DE" sz="3400">
                <a:solidFill>
                  <a:srgbClr val="1A3C69"/>
                </a:solidFill>
                <a:latin typeface="Avenir Next LT Pro Demi"/>
                <a:ea typeface="DengXian"/>
                <a:cs typeface="Calibri"/>
              </a:rPr>
              <a:t>aufge</a:t>
            </a:r>
            <a:r>
              <a:rPr lang="de-DE" sz="3400">
                <a:solidFill>
                  <a:srgbClr val="1A3C69"/>
                </a:solidFill>
                <a:latin typeface="Avenir Next LT Pro Demi"/>
                <a:ea typeface="DengXian"/>
                <a:cs typeface="Calibri"/>
              </a:rPr>
              <a:t>-schrieben, damit wir daraus lernen. Es soll uns Hoffnung geben und ermutigen, sodass wir geduldig auf das warten, was Gott in der Schrift versprochen hat.“ </a:t>
            </a:r>
            <a:endParaRPr lang="en-US" sz="34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Jesaja 41,10</a:t>
            </a:r>
            <a:endParaRPr/>
          </a:p>
        </p:txBody>
      </p:sp>
      <p:sp>
        <p:nvSpPr>
          <p:cNvPr id="3" name="Content Placeholder 2" hidden="0"/>
          <p:cNvSpPr>
            <a:spLocks noGrp="1"/>
          </p:cNvSpPr>
          <p:nvPr isPhoto="0" userDrawn="0">
            <p:ph idx="1" hasCustomPrompt="0"/>
          </p:nvPr>
        </p:nvSpPr>
        <p:spPr bwMode="auto">
          <a:xfrm>
            <a:off x="1188311" y="2341209"/>
            <a:ext cx="7858760" cy="4233431"/>
          </a:xfrm>
        </p:spPr>
        <p:txBody>
          <a:bodyPr anchor="t">
            <a:normAutofit/>
          </a:bodyPr>
          <a:lstStyle/>
          <a:p>
            <a:pPr marL="0" indent="0" algn="ctr">
              <a:lnSpc>
                <a:spcPct val="100000"/>
              </a:lnSpc>
              <a:buNone/>
              <a:defRPr/>
            </a:pPr>
            <a:r>
              <a:rPr lang="de-DE" sz="3200">
                <a:solidFill>
                  <a:srgbClr val="1A3C69"/>
                </a:solidFill>
                <a:latin typeface="Avenir Next LT Pro Demi"/>
                <a:ea typeface="DengXian"/>
                <a:cs typeface="Calibri"/>
              </a:rPr>
              <a:t>„Fürchte dich nicht, denn ich bin bei dir. Sieh dich nicht ängstlich nach Hilfe um, denn ich bin dein Gott: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Meine Entscheidung für dich steht fest, ich helfe dir. Ich unterstütze dich,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indem ich mit meiner siegreichen</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 Hand Gerechtigkeit übe.“ </a:t>
            </a:r>
            <a:endParaRPr lang="en-US" sz="32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Römer 15,13</a:t>
            </a:r>
            <a:endParaRPr/>
          </a:p>
        </p:txBody>
      </p:sp>
      <p:sp>
        <p:nvSpPr>
          <p:cNvPr id="3" name="Content Placeholder 2" hidden="0"/>
          <p:cNvSpPr>
            <a:spLocks noGrp="1"/>
          </p:cNvSpPr>
          <p:nvPr isPhoto="0" userDrawn="0">
            <p:ph idx="1" hasCustomPrompt="0"/>
          </p:nvPr>
        </p:nvSpPr>
        <p:spPr bwMode="auto">
          <a:xfrm>
            <a:off x="1294991" y="2343346"/>
            <a:ext cx="7645400" cy="4036773"/>
          </a:xfrm>
        </p:spPr>
        <p:txBody>
          <a:bodyPr anchor="t">
            <a:normAutofit/>
          </a:bodyPr>
          <a:lstStyle/>
          <a:p>
            <a:pPr marL="0" indent="0" algn="just">
              <a:lnSpc>
                <a:spcPct val="100000"/>
              </a:lnSpc>
              <a:buNone/>
              <a:defRPr/>
            </a:pPr>
            <a:r>
              <a:rPr lang="de-DE" sz="3600">
                <a:solidFill>
                  <a:srgbClr val="1A3C69"/>
                </a:solidFill>
                <a:latin typeface="Avenir Next LT Pro Demi"/>
                <a:ea typeface="DengXian"/>
                <a:cs typeface="Calibri"/>
              </a:rPr>
              <a:t>„Deshalb bete ich, dass Gott, der euch Hoffnung gibt, euch in eurem Glauben mit Freude und Frieden erfüllt, sodass eure Hoffnung im-</a:t>
            </a:r>
            <a:r>
              <a:rPr lang="de-DE" sz="3600">
                <a:solidFill>
                  <a:srgbClr val="1A3C69"/>
                </a:solidFill>
                <a:latin typeface="Avenir Next LT Pro Demi"/>
                <a:ea typeface="DengXian"/>
                <a:cs typeface="Calibri"/>
              </a:rPr>
              <a:t>mer</a:t>
            </a:r>
            <a:r>
              <a:rPr lang="de-DE" sz="3600">
                <a:solidFill>
                  <a:srgbClr val="1A3C69"/>
                </a:solidFill>
                <a:latin typeface="Avenir Next LT Pro Demi"/>
                <a:ea typeface="DengXian"/>
                <a:cs typeface="Calibri"/>
              </a:rPr>
              <a:t> größer wird durch die Kraft des Heiligen Geistes.“ </a:t>
            </a:r>
            <a:endParaRPr lang="en-US" sz="36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alphaModFix amt="68000"/>
            <a:lum/>
          </a:blip>
          <a:srcRect l="0" t="4545" r="0" b="4545"/>
          <a:stretch/>
        </a:blipFill>
      </p:bgPr>
    </p:bg>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397910" y="1486264"/>
            <a:ext cx="9263620" cy="2852737"/>
          </a:xfrm>
        </p:spPr>
        <p:txBody>
          <a:bodyPr anchor="ctr"/>
          <a:lstStyle/>
          <a:p>
            <a:pPr algn="r">
              <a:defRPr/>
            </a:pPr>
            <a:r>
              <a:rPr lang="de-DE" sz="6000">
                <a:solidFill>
                  <a:schemeClr val="tx1">
                    <a:lumMod val="85000"/>
                    <a:lumOff val="15000"/>
                  </a:schemeClr>
                </a:solidFill>
                <a:latin typeface="Avenir Book"/>
              </a:rPr>
              <a:t>GEBET ENTFACHT</a:t>
            </a:r>
            <a:br>
              <a:rPr lang="de-DE">
                <a:solidFill>
                  <a:schemeClr val="tx1">
                    <a:lumMod val="65000"/>
                    <a:lumOff val="35000"/>
                  </a:schemeClr>
                </a:solidFill>
                <a:latin typeface="Avenir Book"/>
              </a:rPr>
            </a:br>
            <a:r>
              <a:rPr lang="de-DE" sz="8000" b="1">
                <a:solidFill>
                  <a:schemeClr val="accent4">
                    <a:lumMod val="20000"/>
                    <a:lumOff val="80000"/>
                  </a:schemeClr>
                </a:solidFill>
                <a:latin typeface="Avenir Book"/>
              </a:rPr>
              <a:t>EINHEIT</a:t>
            </a:r>
            <a:endParaRPr lang="de-DE">
              <a:solidFill>
                <a:schemeClr val="accent4">
                  <a:lumMod val="20000"/>
                  <a:lumOff val="80000"/>
                </a:schemeClr>
              </a:solidFill>
            </a:endParaRPr>
          </a:p>
        </p:txBody>
      </p:sp>
      <p:pic>
        <p:nvPicPr>
          <p:cNvPr id="2" name="Grafik 1" hidden="0"/>
          <p:cNvPicPr>
            <a:picLocks noChangeAspect="1"/>
          </p:cNvPicPr>
          <p:nvPr isPhoto="0" userDrawn="0"/>
        </p:nvPicPr>
        <p:blipFill>
          <a:blip r:embed="rId3"/>
          <a:srcRect l="84587" t="3625" r="0" b="3625"/>
          <a:stretch/>
        </p:blipFill>
        <p:spPr bwMode="auto">
          <a:xfrm>
            <a:off x="10312842" y="0"/>
            <a:ext cx="1879158" cy="6858000"/>
          </a:xfrm>
          <a:prstGeom prst="rect">
            <a:avLst/>
          </a:prstGeom>
        </p:spPr>
      </p:pic>
      <p:pic>
        <p:nvPicPr>
          <p:cNvPr id="3" name="Grafik 2"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2.Chronik 30,12.14</a:t>
            </a:r>
            <a:endParaRPr/>
          </a:p>
        </p:txBody>
      </p:sp>
      <p:sp>
        <p:nvSpPr>
          <p:cNvPr id="3" name="Content Placeholder 2" hidden="0"/>
          <p:cNvSpPr>
            <a:spLocks noGrp="1"/>
          </p:cNvSpPr>
          <p:nvPr isPhoto="0" userDrawn="0">
            <p:ph idx="1" hasCustomPrompt="0"/>
          </p:nvPr>
        </p:nvSpPr>
        <p:spPr bwMode="auto">
          <a:xfrm>
            <a:off x="1000351" y="2213128"/>
            <a:ext cx="8234680" cy="4117976"/>
          </a:xfrm>
        </p:spPr>
        <p:txBody>
          <a:bodyPr anchor="t">
            <a:normAutofit fontScale="85000" lnSpcReduction="20000"/>
          </a:bodyPr>
          <a:lstStyle/>
          <a:p>
            <a:pPr marL="0" indent="0" algn="just">
              <a:lnSpc>
                <a:spcPct val="120000"/>
              </a:lnSpc>
              <a:buNone/>
              <a:defRPr/>
            </a:pPr>
            <a:r>
              <a:rPr lang="de-DE" sz="3200">
                <a:solidFill>
                  <a:srgbClr val="1A3C69"/>
                </a:solidFill>
                <a:latin typeface="Avenir Next LT Pro Demi"/>
                <a:ea typeface="DengXian"/>
                <a:cs typeface="Calibri"/>
              </a:rPr>
              <a:t>„Zur gleichen Zeit legte Gott seine Hand auf das Volk von </a:t>
            </a:r>
            <a:r>
              <a:rPr lang="de-DE" sz="3200">
                <a:solidFill>
                  <a:srgbClr val="1A3C69"/>
                </a:solidFill>
                <a:latin typeface="Avenir Next LT Pro Demi"/>
                <a:ea typeface="DengXian"/>
                <a:cs typeface="Calibri"/>
              </a:rPr>
              <a:t>Juda</a:t>
            </a:r>
            <a:r>
              <a:rPr lang="de-DE" sz="3200">
                <a:solidFill>
                  <a:srgbClr val="1A3C69"/>
                </a:solidFill>
                <a:latin typeface="Avenir Next LT Pro Demi"/>
                <a:ea typeface="DengXian"/>
                <a:cs typeface="Calibri"/>
              </a:rPr>
              <a:t> und weckte in den Menschen den gemeinsamen Wunsch, dem Befehl des Königs und seiner Männer zu folgen, wie es dem Wort des Herrn entsprach.“ </a:t>
            </a:r>
            <a:endParaRPr lang="en-US" sz="3200">
              <a:solidFill>
                <a:srgbClr val="1A3C69"/>
              </a:solidFill>
              <a:latin typeface="Avenir Next LT Pro Demi"/>
              <a:ea typeface="DengXian"/>
              <a:cs typeface="Calibri"/>
            </a:endParaRPr>
          </a:p>
          <a:p>
            <a:pPr marL="0" indent="0" algn="just">
              <a:lnSpc>
                <a:spcPct val="120000"/>
              </a:lnSpc>
              <a:buNone/>
              <a:defRPr/>
            </a:pPr>
            <a:r>
              <a:rPr lang="de-DE" sz="1400">
                <a:solidFill>
                  <a:srgbClr val="1A3C69"/>
                </a:solidFill>
                <a:latin typeface="Avenir Next LT Pro Demi"/>
                <a:ea typeface="DengXian"/>
                <a:cs typeface="Calibri"/>
              </a:rPr>
              <a:t> </a:t>
            </a:r>
            <a:endParaRPr/>
          </a:p>
          <a:p>
            <a:pPr marL="0" indent="0" algn="just">
              <a:lnSpc>
                <a:spcPct val="120000"/>
              </a:lnSpc>
              <a:buNone/>
              <a:defRPr/>
            </a:pPr>
            <a:r>
              <a:rPr lang="de-DE" sz="3200">
                <a:solidFill>
                  <a:srgbClr val="1A3C69"/>
                </a:solidFill>
                <a:latin typeface="Avenir Next LT Pro Demi"/>
                <a:ea typeface="DengXian"/>
                <a:cs typeface="Calibri"/>
              </a:rPr>
              <a:t>„Die Menschen machten sich daran, die Altäre aus der Stadt zu entfernen, rissen die Räucheraltäre nieder und schafften sie zum Bach </a:t>
            </a:r>
            <a:r>
              <a:rPr lang="de-DE" sz="3200">
                <a:solidFill>
                  <a:srgbClr val="1A3C69"/>
                </a:solidFill>
                <a:latin typeface="Avenir Next LT Pro Demi"/>
                <a:ea typeface="DengXian"/>
                <a:cs typeface="Calibri"/>
              </a:rPr>
              <a:t>Kidron</a:t>
            </a:r>
            <a:r>
              <a:rPr lang="de-DE" sz="3200">
                <a:solidFill>
                  <a:srgbClr val="1A3C69"/>
                </a:solidFill>
                <a:latin typeface="Avenir Next LT Pro Demi"/>
                <a:ea typeface="DengXian"/>
                <a:cs typeface="Calibri"/>
              </a:rPr>
              <a:t>.“ </a:t>
            </a:r>
            <a:endParaRPr lang="en-US" sz="32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Johannes 17,20-23</a:t>
            </a:r>
            <a:endParaRPr/>
          </a:p>
        </p:txBody>
      </p:sp>
      <p:sp>
        <p:nvSpPr>
          <p:cNvPr id="3" name="Content Placeholder 2" hidden="0"/>
          <p:cNvSpPr>
            <a:spLocks noGrp="1"/>
          </p:cNvSpPr>
          <p:nvPr isPhoto="0" userDrawn="0">
            <p:ph idx="1" hasCustomPrompt="0"/>
          </p:nvPr>
        </p:nvSpPr>
        <p:spPr bwMode="auto">
          <a:xfrm>
            <a:off x="969871" y="2181552"/>
            <a:ext cx="8295640" cy="4117976"/>
          </a:xfrm>
        </p:spPr>
        <p:txBody>
          <a:bodyPr anchor="t">
            <a:noAutofit/>
          </a:bodyPr>
          <a:lstStyle/>
          <a:p>
            <a:pPr marL="0" indent="0" algn="just">
              <a:lnSpc>
                <a:spcPct val="100000"/>
              </a:lnSpc>
              <a:buNone/>
              <a:defRPr/>
            </a:pPr>
            <a:r>
              <a:rPr lang="de-DE" sz="2400">
                <a:solidFill>
                  <a:srgbClr val="1A3C69"/>
                </a:solidFill>
                <a:latin typeface="Avenir Next LT Pro Demi"/>
                <a:ea typeface="DengXian"/>
                <a:cs typeface="Calibri"/>
              </a:rPr>
              <a:t>„Ich bete nicht nur für diese Jünger, sondern auch für alle, die durch ihr Wort an mich glauben werden. Ich bete für sie alle, dass sie eins sind, so wie du und ich eins sind, Vater – damit sie in uns eins sind, so wie du in mir bist und ich in dir bin, und die Welt glaubt, dass du mich gesandt hast. Ich habe ihnen die Herrlichkeit geschenkt, die du mir gegeben hast, damit sie eins sind, wie wir eins sind – ich in ihnen und du in mir, damit sie alle zur Einheit vollendet werden. Dann wird die Welt wissen, dass du mich gesandt hast, und wird begreifen, dass du sie liebst, wie du mich liebst.“ </a:t>
            </a:r>
            <a:endParaRPr lang="en-US" sz="24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48640"/>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2.Petrus 1,3-4</a:t>
            </a:r>
            <a:endParaRPr/>
          </a:p>
        </p:txBody>
      </p:sp>
      <p:sp>
        <p:nvSpPr>
          <p:cNvPr id="3" name="Content Placeholder 2" hidden="0"/>
          <p:cNvSpPr>
            <a:spLocks noGrp="1"/>
          </p:cNvSpPr>
          <p:nvPr isPhoto="0" userDrawn="0">
            <p:ph idx="1" hasCustomPrompt="0"/>
          </p:nvPr>
        </p:nvSpPr>
        <p:spPr bwMode="auto">
          <a:xfrm>
            <a:off x="1123754" y="2082800"/>
            <a:ext cx="7987871" cy="4534613"/>
          </a:xfrm>
        </p:spPr>
        <p:txBody>
          <a:bodyPr anchor="t">
            <a:noAutofit/>
          </a:bodyPr>
          <a:lstStyle/>
          <a:p>
            <a:pPr marL="0" indent="0" algn="just">
              <a:lnSpc>
                <a:spcPct val="100000"/>
              </a:lnSpc>
              <a:buNone/>
              <a:defRPr/>
            </a:pPr>
            <a:r>
              <a:rPr lang="de-DE" sz="2600">
                <a:solidFill>
                  <a:srgbClr val="1A3C69"/>
                </a:solidFill>
                <a:latin typeface="Avenir Next LT Pro Demi"/>
                <a:ea typeface="DengXian"/>
                <a:cs typeface="Calibri"/>
              </a:rPr>
              <a:t>„Denn dessen göttliche Kraft hat uns ja alles gegeben, was wir brauchen, um ein Leben zu führen, das Gott gefällt. Das kam dadurch, dass wir den erkannt haben, der uns durch seine </a:t>
            </a:r>
            <a:r>
              <a:rPr lang="de-DE" sz="2600">
                <a:solidFill>
                  <a:srgbClr val="1A3C69"/>
                </a:solidFill>
                <a:latin typeface="Avenir Next LT Pro Demi"/>
                <a:ea typeface="DengXian"/>
                <a:cs typeface="Calibri"/>
              </a:rPr>
              <a:t>Herrlichkeit </a:t>
            </a:r>
            <a:r>
              <a:rPr lang="de-DE" sz="2600">
                <a:solidFill>
                  <a:srgbClr val="1A3C69"/>
                </a:solidFill>
                <a:latin typeface="Avenir Next LT Pro Demi"/>
                <a:ea typeface="DengXian"/>
                <a:cs typeface="Calibri"/>
              </a:rPr>
              <a:t>und Güte berufen hat. Und durch dieselbe mächtige Kraft hat er uns seine kostbaren und größten Zusagen geschenkt. Er hat versprochen, dass ihr Anteil an seiner göttlichen Natur bekommt, denn ihr seid dem Verderben dieser verführerisch-en Welt entflohen.“ </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Epheser 4,3</a:t>
            </a:r>
            <a:endParaRPr/>
          </a:p>
        </p:txBody>
      </p:sp>
      <p:sp>
        <p:nvSpPr>
          <p:cNvPr id="3" name="Content Placeholder 2" hidden="0"/>
          <p:cNvSpPr>
            <a:spLocks noGrp="1"/>
          </p:cNvSpPr>
          <p:nvPr isPhoto="0" userDrawn="0">
            <p:ph idx="1" hasCustomPrompt="0"/>
          </p:nvPr>
        </p:nvSpPr>
        <p:spPr bwMode="auto">
          <a:xfrm>
            <a:off x="1434347" y="2526664"/>
            <a:ext cx="7366686" cy="4117976"/>
          </a:xfrm>
        </p:spPr>
        <p:txBody>
          <a:bodyPr anchor="t">
            <a:normAutofit/>
          </a:bodyPr>
          <a:lstStyle/>
          <a:p>
            <a:pPr marL="0" indent="0" algn="ctr">
              <a:lnSpc>
                <a:spcPct val="100000"/>
              </a:lnSpc>
              <a:buNone/>
              <a:defRPr/>
            </a:pPr>
            <a:r>
              <a:rPr lang="de-DE" sz="4000">
                <a:solidFill>
                  <a:srgbClr val="1A3C69"/>
                </a:solidFill>
                <a:latin typeface="Avenir Next LT Pro Demi"/>
                <a:ea typeface="DengXian"/>
                <a:cs typeface="Calibri"/>
              </a:rPr>
              <a:t>„Bemüht euch,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im Geist eins zu sein,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indem ihr untereinander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Frieden haltet.“ </a:t>
            </a:r>
            <a:endParaRPr lang="en-US" sz="40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alphaModFix amt="68000"/>
            <a:lum/>
          </a:blip>
          <a:srcRect l="0" t="4545" r="0" b="4545"/>
          <a:stretch/>
        </a:blipFill>
      </p:bgPr>
    </p:bg>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397910" y="1486264"/>
            <a:ext cx="9263620" cy="2852737"/>
          </a:xfrm>
        </p:spPr>
        <p:txBody>
          <a:bodyPr anchor="ctr"/>
          <a:lstStyle/>
          <a:p>
            <a:pPr algn="r">
              <a:defRPr/>
            </a:pPr>
            <a:r>
              <a:rPr lang="de-DE" sz="6000">
                <a:solidFill>
                  <a:schemeClr val="tx1">
                    <a:lumMod val="85000"/>
                    <a:lumOff val="15000"/>
                  </a:schemeClr>
                </a:solidFill>
                <a:latin typeface="Avenir Book"/>
              </a:rPr>
              <a:t>GEBET ENTFACHT</a:t>
            </a:r>
            <a:br>
              <a:rPr lang="de-DE">
                <a:solidFill>
                  <a:schemeClr val="tx1">
                    <a:lumMod val="65000"/>
                    <a:lumOff val="35000"/>
                  </a:schemeClr>
                </a:solidFill>
                <a:latin typeface="Avenir Book"/>
              </a:rPr>
            </a:br>
            <a:r>
              <a:rPr lang="de-DE" sz="8000" b="1">
                <a:solidFill>
                  <a:schemeClr val="accent4">
                    <a:lumMod val="20000"/>
                    <a:lumOff val="80000"/>
                  </a:schemeClr>
                </a:solidFill>
                <a:latin typeface="Avenir Book"/>
              </a:rPr>
              <a:t>VERGEBUNG</a:t>
            </a:r>
            <a:endParaRPr lang="de-DE">
              <a:solidFill>
                <a:schemeClr val="accent4">
                  <a:lumMod val="20000"/>
                  <a:lumOff val="80000"/>
                </a:schemeClr>
              </a:solidFill>
            </a:endParaRPr>
          </a:p>
        </p:txBody>
      </p:sp>
      <p:pic>
        <p:nvPicPr>
          <p:cNvPr id="2" name="Grafik 1" hidden="0"/>
          <p:cNvPicPr>
            <a:picLocks noChangeAspect="1"/>
          </p:cNvPicPr>
          <p:nvPr isPhoto="0" userDrawn="0"/>
        </p:nvPicPr>
        <p:blipFill>
          <a:blip r:embed="rId3"/>
          <a:srcRect l="84587" t="3625" r="0" b="3625"/>
          <a:stretch/>
        </p:blipFill>
        <p:spPr bwMode="auto">
          <a:xfrm>
            <a:off x="10312842" y="0"/>
            <a:ext cx="1879158" cy="6858000"/>
          </a:xfrm>
          <a:prstGeom prst="rect">
            <a:avLst/>
          </a:prstGeom>
        </p:spPr>
      </p:pic>
      <p:pic>
        <p:nvPicPr>
          <p:cNvPr id="3" name="Grafik 2"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Apostelgeschichte 7,59-60</a:t>
            </a:r>
            <a:endParaRPr/>
          </a:p>
        </p:txBody>
      </p:sp>
      <p:sp>
        <p:nvSpPr>
          <p:cNvPr id="3" name="Content Placeholder 2" hidden="0"/>
          <p:cNvSpPr>
            <a:spLocks noGrp="1"/>
          </p:cNvSpPr>
          <p:nvPr isPhoto="0" userDrawn="0">
            <p:ph idx="1" hasCustomPrompt="0"/>
          </p:nvPr>
        </p:nvSpPr>
        <p:spPr bwMode="auto">
          <a:xfrm>
            <a:off x="1434348" y="2557067"/>
            <a:ext cx="7366686" cy="4117976"/>
          </a:xfrm>
        </p:spPr>
        <p:txBody>
          <a:bodyPr anchor="t">
            <a:normAutofit/>
          </a:bodyPr>
          <a:lstStyle/>
          <a:p>
            <a:pPr marL="0" indent="0" algn="just">
              <a:lnSpc>
                <a:spcPct val="100000"/>
              </a:lnSpc>
              <a:buNone/>
              <a:defRPr/>
            </a:pPr>
            <a:r>
              <a:rPr lang="de-DE" sz="3200">
                <a:solidFill>
                  <a:srgbClr val="1A3C69"/>
                </a:solidFill>
                <a:latin typeface="Avenir Next LT Pro Demi"/>
                <a:ea typeface="DengXian"/>
                <a:cs typeface="Calibri"/>
              </a:rPr>
              <a:t>„Während sie ihn steinigten, betete Stephanus: ,Herr Jesus, nimm meinen Geist auf.‘ Und kniend rief er: ,Herr, rechne ihnen diese Sünde nicht an!‘ Mit diesen Worten starb er.“ </a:t>
            </a:r>
            <a:endParaRPr lang="en-US" sz="32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Jesus über Vergebung</a:t>
            </a:r>
            <a:endParaRPr/>
          </a:p>
        </p:txBody>
      </p:sp>
      <p:sp>
        <p:nvSpPr>
          <p:cNvPr id="3" name="Content Placeholder 2" hidden="0"/>
          <p:cNvSpPr>
            <a:spLocks noGrp="1"/>
          </p:cNvSpPr>
          <p:nvPr isPhoto="0" userDrawn="0">
            <p:ph idx="1" hasCustomPrompt="0"/>
          </p:nvPr>
        </p:nvSpPr>
        <p:spPr bwMode="auto">
          <a:xfrm>
            <a:off x="1030830" y="2059632"/>
            <a:ext cx="8173720" cy="4117976"/>
          </a:xfrm>
        </p:spPr>
        <p:txBody>
          <a:bodyPr anchor="t">
            <a:noAutofit/>
          </a:bodyPr>
          <a:lstStyle/>
          <a:p>
            <a:pPr marL="0" indent="0" algn="ctr">
              <a:lnSpc>
                <a:spcPct val="100000"/>
              </a:lnSpc>
              <a:buNone/>
              <a:defRPr/>
            </a:pPr>
            <a:r>
              <a:rPr lang="de-DE" sz="2400">
                <a:solidFill>
                  <a:srgbClr val="1A3C69"/>
                </a:solidFill>
                <a:latin typeface="Avenir Next LT Pro Demi"/>
                <a:ea typeface="DengXian"/>
                <a:cs typeface="Calibri"/>
              </a:rPr>
              <a:t>„Jesus sagte: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,Vater, vergib diesen Menschen,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denn sie wissen nicht, was sie tun.‘“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(Lukas 23,34 NLB)</a:t>
            </a:r>
            <a:br>
              <a:rPr lang="de-DE" sz="2400">
                <a:solidFill>
                  <a:srgbClr val="1A3C69"/>
                </a:solidFill>
                <a:latin typeface="Avenir Next LT Pro Demi"/>
                <a:ea typeface="DengXian"/>
                <a:cs typeface="Calibri"/>
              </a:rPr>
            </a:br>
            <a:endParaRPr lang="de-DE" sz="2400">
              <a:solidFill>
                <a:srgbClr val="1A3C69"/>
              </a:solidFill>
              <a:latin typeface="Avenir Next LT Pro Demi"/>
              <a:ea typeface="DengXian"/>
              <a:cs typeface="Calibri"/>
            </a:endParaRPr>
          </a:p>
          <a:p>
            <a:pPr marL="0" indent="0" algn="ctr">
              <a:lnSpc>
                <a:spcPct val="100000"/>
              </a:lnSpc>
              <a:buNone/>
              <a:defRPr/>
            </a:pPr>
            <a:r>
              <a:rPr lang="de-DE" sz="2400">
                <a:solidFill>
                  <a:srgbClr val="1A3C69"/>
                </a:solidFill>
                <a:latin typeface="Avenir Next LT Pro Demi"/>
                <a:ea typeface="DengXian"/>
                <a:cs typeface="Calibri"/>
              </a:rPr>
              <a:t>„Wenn ihr denen vergebt, die euch Böses angetan haben, wird euer himmlischer Vater euch auch vergeben.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Wenn ihr euch aber weigert, anderen zu vergeben,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wird euer Vater euch auch nicht vergeben.“     </a:t>
            </a:r>
            <a:br>
              <a:rPr lang="de-DE" sz="2400">
                <a:solidFill>
                  <a:srgbClr val="1A3C69"/>
                </a:solidFill>
                <a:latin typeface="Avenir Next LT Pro Demi"/>
                <a:ea typeface="DengXian"/>
                <a:cs typeface="Calibri"/>
              </a:rPr>
            </a:br>
            <a:r>
              <a:rPr lang="de-DE" sz="2400">
                <a:solidFill>
                  <a:srgbClr val="1A3C69"/>
                </a:solidFill>
                <a:latin typeface="Avenir Next LT Pro Demi"/>
                <a:ea typeface="DengXian"/>
                <a:cs typeface="Calibri"/>
              </a:rPr>
              <a:t>(Matthäus 6,14-15 NLB)</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528CB1">
            <a:alpha val="68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944938"/>
            <a:ext cx="10235381" cy="1192960"/>
          </a:xfrm>
          <a:prstGeom prst="rect">
            <a:avLst/>
          </a:prstGeom>
          <a:gradFill>
            <a:gsLst>
              <a:gs pos="0">
                <a:srgbClr val="8AB1CA"/>
              </a:gs>
              <a:gs pos="51000">
                <a:schemeClr val="bg1"/>
              </a:gs>
              <a:gs pos="100000">
                <a:srgbClr val="8AB1CA"/>
              </a:gs>
            </a:gsLst>
            <a:lin ang="5400000" scaled="1"/>
          </a:gradFill>
        </p:spPr>
        <p:txBody>
          <a:bodyPr/>
          <a:lstStyle/>
          <a:p>
            <a:pPr algn="ctr">
              <a:defRPr/>
            </a:pPr>
            <a:r>
              <a:rPr lang="de-DE" b="1">
                <a:solidFill>
                  <a:srgbClr val="47839E"/>
                </a:solidFill>
                <a:latin typeface="Avenir Light"/>
              </a:rPr>
              <a:t>Ellen G. White</a:t>
            </a:r>
            <a:endParaRPr/>
          </a:p>
        </p:txBody>
      </p:sp>
      <p:sp>
        <p:nvSpPr>
          <p:cNvPr id="3" name="Content Placeholder 2" hidden="0"/>
          <p:cNvSpPr>
            <a:spLocks noGrp="1"/>
          </p:cNvSpPr>
          <p:nvPr isPhoto="0" userDrawn="0">
            <p:ph idx="1" hasCustomPrompt="0"/>
          </p:nvPr>
        </p:nvSpPr>
        <p:spPr bwMode="auto">
          <a:xfrm>
            <a:off x="1434347" y="2288053"/>
            <a:ext cx="7366686" cy="4117976"/>
          </a:xfrm>
        </p:spPr>
        <p:txBody>
          <a:bodyPr anchor="ctr">
            <a:normAutofit fontScale="70000" lnSpcReduction="20000"/>
          </a:bodyPr>
          <a:lstStyle/>
          <a:p>
            <a:pPr marL="0" indent="0" algn="just">
              <a:lnSpc>
                <a:spcPct val="120000"/>
              </a:lnSpc>
              <a:buNone/>
              <a:defRPr/>
            </a:pPr>
            <a:r>
              <a:rPr lang="de-DE" sz="3200">
                <a:solidFill>
                  <a:schemeClr val="bg1"/>
                </a:solidFill>
                <a:latin typeface="Avenir Next LT Pro Demi"/>
                <a:ea typeface="DengXian"/>
                <a:cs typeface="Calibri"/>
              </a:rPr>
              <a:t>„Wir dürfen uns nicht dem Gedanken hingeben, dass wir dem Beleidiger unsere Vergebung vorenthalten dürften, solange er seinen Fehler nicht bekannt hat. Sicherlich hat er sich durch Reue und Bekenntnis zu demütigen; aber wir sollen Mitleid mit dem haben, der sich gegen uns versündigt hat, ganz gleich, ob er seinen Fehler bekennt oder nicht. Wie schwer auch die uns geschlagenen Wunden sein mögen, sollen wir doch keinen Groll hegen oder Mitleid mit uns selber haben. Hoffen wir darauf, für unsere Vergehen gegen Gott Vergebung zu empfangen, dann müssen wir auch allen verzeihen, die sich an uns versündigt haben.“ </a:t>
            </a:r>
            <a:r>
              <a:rPr lang="de-DE" sz="1900">
                <a:solidFill>
                  <a:schemeClr val="bg1"/>
                </a:solidFill>
                <a:latin typeface="Avenir Next LT Pro Demi"/>
                <a:ea typeface="DengXian"/>
                <a:cs typeface="Calibri"/>
              </a:rPr>
              <a:t>(Das bessere Leben, S. 94)</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Paulus sagte</a:t>
            </a:r>
            <a:endParaRPr/>
          </a:p>
        </p:txBody>
      </p:sp>
      <p:sp>
        <p:nvSpPr>
          <p:cNvPr id="3" name="Content Placeholder 2" hidden="0"/>
          <p:cNvSpPr>
            <a:spLocks noGrp="1"/>
          </p:cNvSpPr>
          <p:nvPr isPhoto="0" userDrawn="0">
            <p:ph idx="1" hasCustomPrompt="0"/>
          </p:nvPr>
        </p:nvSpPr>
        <p:spPr bwMode="auto">
          <a:xfrm>
            <a:off x="1434348" y="2110027"/>
            <a:ext cx="7366686" cy="4117976"/>
          </a:xfrm>
        </p:spPr>
        <p:txBody>
          <a:bodyPr anchor="t">
            <a:noAutofit/>
          </a:bodyPr>
          <a:lstStyle/>
          <a:p>
            <a:pPr marL="0" indent="0" algn="ctr">
              <a:lnSpc>
                <a:spcPct val="100000"/>
              </a:lnSpc>
              <a:buNone/>
              <a:defRPr/>
            </a:pPr>
            <a:r>
              <a:rPr lang="de-DE">
                <a:solidFill>
                  <a:srgbClr val="1A3C69"/>
                </a:solidFill>
                <a:latin typeface="Avenir Next LT Pro Demi"/>
                <a:ea typeface="DengXian"/>
                <a:cs typeface="Calibri"/>
              </a:rPr>
              <a:t>„Denn alles ist mir möglich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durch Christus, der mir die Kraft gibt,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die ich brauche.“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(Philipper 4,13 NLB) </a:t>
            </a:r>
            <a:endParaRPr/>
          </a:p>
          <a:p>
            <a:pPr marL="0" indent="0" algn="ctr">
              <a:lnSpc>
                <a:spcPct val="100000"/>
              </a:lnSpc>
              <a:spcBef>
                <a:spcPts val="0"/>
              </a:spcBef>
              <a:buNone/>
              <a:defRPr/>
            </a:pP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„Lass dich nicht vom Bösen überwinden,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sondern überwinde das Böse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durch das Gute!“ </a:t>
            </a:r>
            <a:br>
              <a:rPr lang="de-DE">
                <a:solidFill>
                  <a:srgbClr val="1A3C69"/>
                </a:solidFill>
                <a:latin typeface="Avenir Next LT Pro Demi"/>
                <a:ea typeface="DengXian"/>
                <a:cs typeface="Calibri"/>
              </a:rPr>
            </a:br>
            <a:r>
              <a:rPr lang="de-DE">
                <a:solidFill>
                  <a:srgbClr val="1A3C69"/>
                </a:solidFill>
                <a:latin typeface="Avenir Next LT Pro Demi"/>
                <a:ea typeface="DengXian"/>
                <a:cs typeface="Calibri"/>
              </a:rPr>
              <a:t>(Römer 12,21 NLB)</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Matthäus 5,44</a:t>
            </a:r>
            <a:endParaRPr/>
          </a:p>
        </p:txBody>
      </p:sp>
      <p:sp>
        <p:nvSpPr>
          <p:cNvPr id="3" name="Content Placeholder 2" hidden="0"/>
          <p:cNvSpPr>
            <a:spLocks noGrp="1"/>
          </p:cNvSpPr>
          <p:nvPr isPhoto="0" userDrawn="0">
            <p:ph idx="1" hasCustomPrompt="0"/>
          </p:nvPr>
        </p:nvSpPr>
        <p:spPr bwMode="auto">
          <a:xfrm>
            <a:off x="1434347" y="2051664"/>
            <a:ext cx="7366686" cy="4117976"/>
          </a:xfrm>
        </p:spPr>
        <p:txBody>
          <a:bodyPr anchor="t">
            <a:normAutofit/>
          </a:bodyPr>
          <a:lstStyle/>
          <a:p>
            <a:pPr marL="0" indent="0" algn="ctr">
              <a:buNone/>
              <a:defRPr/>
            </a:pPr>
            <a:endParaRPr lang="de-DE" sz="3200">
              <a:solidFill>
                <a:srgbClr val="1A3C69"/>
              </a:solidFill>
              <a:latin typeface="Avenir Next LT Pro Demi"/>
              <a:ea typeface="DengXian"/>
              <a:cs typeface="Calibri"/>
            </a:endParaRPr>
          </a:p>
          <a:p>
            <a:pPr marL="0" indent="0" algn="ctr">
              <a:buNone/>
              <a:defRPr/>
            </a:pPr>
            <a:r>
              <a:rPr lang="de-DE" sz="4000">
                <a:solidFill>
                  <a:srgbClr val="1A3C69"/>
                </a:solidFill>
                <a:latin typeface="Avenir Next LT Pro Demi"/>
                <a:ea typeface="DengXian"/>
                <a:cs typeface="Calibri"/>
              </a:rPr>
              <a:t>„Ich aber sage: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Liebt eure Feinde!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Betet für die,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die euch verfolgen!“ </a:t>
            </a:r>
            <a:endParaRPr lang="en-US" sz="40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alphaModFix amt="68000"/>
            <a:lum/>
          </a:blip>
          <a:srcRect l="0" t="4545" r="0" b="4545"/>
          <a:stretch/>
        </a:blipFill>
      </p:bgPr>
    </p:bg>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347110" y="916032"/>
            <a:ext cx="9477610" cy="5025936"/>
          </a:xfrm>
        </p:spPr>
        <p:txBody>
          <a:bodyPr anchor="ctr">
            <a:normAutofit fontScale="90000"/>
          </a:bodyPr>
          <a:lstStyle/>
          <a:p>
            <a:pPr algn="ctr">
              <a:defRPr/>
            </a:pPr>
            <a:r>
              <a:rPr lang="de-DE" sz="6000" b="1">
                <a:solidFill>
                  <a:srgbClr val="1A3C69"/>
                </a:solidFill>
                <a:latin typeface="Avenir Next LT Pro Demi"/>
                <a:ea typeface="DengXian"/>
              </a:rPr>
              <a:t>Beständiges Gebet </a:t>
            </a:r>
            <a:r>
              <a:rPr lang="de-DE" sz="6000">
                <a:solidFill>
                  <a:srgbClr val="1A3C69"/>
                </a:solidFill>
                <a:latin typeface="Avenir Next LT Pro Demi"/>
                <a:ea typeface="DengXian"/>
              </a:rPr>
              <a:t>kann</a:t>
            </a:r>
            <a:br>
              <a:rPr lang="de-DE" sz="6000">
                <a:solidFill>
                  <a:schemeClr val="tx1">
                    <a:lumMod val="75000"/>
                    <a:lumOff val="25000"/>
                  </a:schemeClr>
                </a:solidFill>
                <a:latin typeface="Avenir Next LT Pro Demi"/>
                <a:ea typeface="DengXian"/>
              </a:rPr>
            </a:br>
            <a:r>
              <a:rPr lang="de-DE" sz="6600" b="1">
                <a:solidFill>
                  <a:schemeClr val="accent4">
                    <a:lumMod val="20000"/>
                    <a:lumOff val="80000"/>
                  </a:schemeClr>
                </a:solidFill>
                <a:latin typeface="Avenir Next LT Pro Demi"/>
                <a:ea typeface="DengXian"/>
              </a:rPr>
              <a:t>Veränderung</a:t>
            </a:r>
            <a:r>
              <a:rPr lang="de-DE" sz="6000">
                <a:solidFill>
                  <a:srgbClr val="1A3C69"/>
                </a:solidFill>
                <a:latin typeface="Avenir Next LT Pro Demi"/>
                <a:ea typeface="DengXian"/>
              </a:rPr>
              <a:t>,</a:t>
            </a:r>
            <a:r>
              <a:rPr lang="de-DE" sz="6000">
                <a:solidFill>
                  <a:schemeClr val="tx1">
                    <a:lumMod val="75000"/>
                    <a:lumOff val="25000"/>
                  </a:schemeClr>
                </a:solidFill>
                <a:latin typeface="Avenir Next LT Pro Demi"/>
                <a:ea typeface="DengXian"/>
              </a:rPr>
              <a:t> </a:t>
            </a:r>
            <a:r>
              <a:rPr lang="de-DE" sz="6600" b="1">
                <a:solidFill>
                  <a:schemeClr val="accent4">
                    <a:lumMod val="20000"/>
                    <a:lumOff val="80000"/>
                  </a:schemeClr>
                </a:solidFill>
                <a:latin typeface="Avenir Next LT Pro Demi"/>
                <a:ea typeface="DengXian"/>
              </a:rPr>
              <a:t>Hoffnung</a:t>
            </a:r>
            <a:r>
              <a:rPr lang="de-DE" sz="6000">
                <a:solidFill>
                  <a:srgbClr val="1A3C69"/>
                </a:solidFill>
                <a:latin typeface="Avenir Next LT Pro Demi"/>
                <a:ea typeface="DengXian"/>
              </a:rPr>
              <a:t>,</a:t>
            </a:r>
            <a:r>
              <a:rPr lang="de-DE" sz="6000">
                <a:solidFill>
                  <a:schemeClr val="tx1">
                    <a:lumMod val="75000"/>
                    <a:lumOff val="25000"/>
                  </a:schemeClr>
                </a:solidFill>
                <a:latin typeface="Avenir Next LT Pro Demi"/>
                <a:ea typeface="DengXian"/>
              </a:rPr>
              <a:t> </a:t>
            </a:r>
            <a:r>
              <a:rPr lang="de-DE" sz="6600" b="1">
                <a:solidFill>
                  <a:schemeClr val="accent4">
                    <a:lumMod val="20000"/>
                    <a:lumOff val="80000"/>
                  </a:schemeClr>
                </a:solidFill>
                <a:latin typeface="Avenir Next LT Pro Demi"/>
                <a:ea typeface="DengXian"/>
              </a:rPr>
              <a:t>Einheit</a:t>
            </a:r>
            <a:r>
              <a:rPr lang="de-DE" sz="6000">
                <a:latin typeface="Avenir Next LT Pro Demi"/>
                <a:ea typeface="DengXian"/>
              </a:rPr>
              <a:t> </a:t>
            </a:r>
            <a:r>
              <a:rPr lang="de-DE" sz="6000">
                <a:solidFill>
                  <a:srgbClr val="1A3C69"/>
                </a:solidFill>
                <a:latin typeface="Avenir Next LT Pro Demi"/>
                <a:ea typeface="DengXian"/>
              </a:rPr>
              <a:t>und</a:t>
            </a:r>
            <a:r>
              <a:rPr lang="de-DE" sz="6000">
                <a:latin typeface="Avenir Next LT Pro Demi"/>
                <a:ea typeface="DengXian"/>
              </a:rPr>
              <a:t> </a:t>
            </a:r>
            <a:r>
              <a:rPr lang="de-DE" sz="6600" b="1">
                <a:solidFill>
                  <a:schemeClr val="accent4">
                    <a:lumMod val="20000"/>
                    <a:lumOff val="80000"/>
                  </a:schemeClr>
                </a:solidFill>
                <a:latin typeface="Avenir Next LT Pro Demi"/>
                <a:ea typeface="DengXian"/>
              </a:rPr>
              <a:t>Vergebung</a:t>
            </a:r>
            <a:r>
              <a:rPr lang="de-DE" sz="6600" b="1">
                <a:latin typeface="Avenir Next LT Pro Demi"/>
                <a:ea typeface="DengXian"/>
              </a:rPr>
              <a:t> </a:t>
            </a:r>
            <a:br>
              <a:rPr lang="de-DE" sz="6600" b="1">
                <a:latin typeface="Avenir Next LT Pro Demi"/>
                <a:ea typeface="DengXian"/>
              </a:rPr>
            </a:br>
            <a:r>
              <a:rPr lang="de-DE" sz="6000">
                <a:solidFill>
                  <a:srgbClr val="1A3C69"/>
                </a:solidFill>
                <a:latin typeface="Avenir Next LT Pro Demi"/>
                <a:ea typeface="DengXian"/>
              </a:rPr>
              <a:t>in unserem Leben und </a:t>
            </a:r>
            <a:br>
              <a:rPr lang="de-DE" sz="6000">
                <a:solidFill>
                  <a:srgbClr val="1A3C69"/>
                </a:solidFill>
                <a:latin typeface="Avenir Next LT Pro Demi"/>
                <a:ea typeface="DengXian"/>
              </a:rPr>
            </a:br>
            <a:r>
              <a:rPr lang="de-DE" sz="6000">
                <a:solidFill>
                  <a:srgbClr val="1A3C69"/>
                </a:solidFill>
                <a:latin typeface="Avenir Next LT Pro Demi"/>
                <a:ea typeface="DengXian"/>
              </a:rPr>
              <a:t>in unserer Gemeinde entfachen.</a:t>
            </a:r>
            <a:endParaRPr lang="de-DE">
              <a:solidFill>
                <a:srgbClr val="1A3C69"/>
              </a:solidFill>
              <a:latin typeface="Avenir Next LT Pro Demi"/>
            </a:endParaRPr>
          </a:p>
        </p:txBody>
      </p:sp>
      <p:pic>
        <p:nvPicPr>
          <p:cNvPr id="2" name="Grafik 1" hidden="0"/>
          <p:cNvPicPr>
            <a:picLocks noChangeAspect="1"/>
          </p:cNvPicPr>
          <p:nvPr isPhoto="0" userDrawn="0"/>
        </p:nvPicPr>
        <p:blipFill>
          <a:blip r:embed="rId3"/>
          <a:srcRect l="84587" t="3625" r="0" b="3625"/>
          <a:stretch/>
        </p:blipFill>
        <p:spPr bwMode="auto">
          <a:xfrm>
            <a:off x="10312842" y="0"/>
            <a:ext cx="1879158" cy="6858000"/>
          </a:xfrm>
          <a:prstGeom prst="rect">
            <a:avLst/>
          </a:prstGeom>
        </p:spPr>
      </p:pic>
      <p:pic>
        <p:nvPicPr>
          <p:cNvPr id="3" name="Grafik 2"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528CB1">
            <a:alpha val="68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832486"/>
            <a:ext cx="10235381" cy="1192960"/>
          </a:xfrm>
          <a:prstGeom prst="rect">
            <a:avLst/>
          </a:prstGeom>
          <a:gradFill>
            <a:gsLst>
              <a:gs pos="0">
                <a:srgbClr val="8AB1CA"/>
              </a:gs>
              <a:gs pos="51000">
                <a:schemeClr val="bg1"/>
              </a:gs>
              <a:gs pos="100000">
                <a:srgbClr val="8AB1CA"/>
              </a:gs>
            </a:gsLst>
            <a:lin ang="5400000" scaled="1"/>
          </a:gradFill>
        </p:spPr>
        <p:txBody>
          <a:bodyPr/>
          <a:lstStyle/>
          <a:p>
            <a:pPr algn="ctr">
              <a:defRPr/>
            </a:pPr>
            <a:r>
              <a:rPr lang="de-DE" b="1">
                <a:solidFill>
                  <a:srgbClr val="47839E"/>
                </a:solidFill>
                <a:latin typeface="Avenir Light"/>
              </a:rPr>
              <a:t>Ellen G. White</a:t>
            </a:r>
            <a:endParaRPr/>
          </a:p>
        </p:txBody>
      </p:sp>
      <p:sp>
        <p:nvSpPr>
          <p:cNvPr id="3" name="Content Placeholder 2" hidden="0"/>
          <p:cNvSpPr>
            <a:spLocks noGrp="1"/>
          </p:cNvSpPr>
          <p:nvPr isPhoto="0" userDrawn="0">
            <p:ph idx="1" hasCustomPrompt="0"/>
          </p:nvPr>
        </p:nvSpPr>
        <p:spPr bwMode="auto">
          <a:xfrm>
            <a:off x="954629" y="1913686"/>
            <a:ext cx="8326120" cy="4486754"/>
          </a:xfrm>
        </p:spPr>
        <p:txBody>
          <a:bodyPr anchor="ctr">
            <a:normAutofit/>
          </a:bodyPr>
          <a:lstStyle/>
          <a:p>
            <a:pPr marL="0" indent="0" algn="just">
              <a:buNone/>
              <a:defRPr/>
            </a:pPr>
            <a:r>
              <a:rPr lang="de-DE" sz="3600">
                <a:solidFill>
                  <a:schemeClr val="bg1"/>
                </a:solidFill>
                <a:latin typeface="Avenir Book"/>
                <a:ea typeface="DengXian"/>
                <a:cs typeface="Calibri"/>
              </a:rPr>
              <a:t>„Das Gebet ist eine Notwendigkeit, denn es verkörpert das Leben der Seele. Das Gebet im Familienkreis oder in der Gemeinde ist wichtig und hat seinen Stellenwert, aber das persönliche Gespräch mit Gott ist die eigentliche Nahrung, von der unser innerer Mensch lebt.“ </a:t>
            </a:r>
            <a:r>
              <a:rPr lang="de-DE" sz="2400">
                <a:solidFill>
                  <a:schemeClr val="bg1"/>
                </a:solidFill>
                <a:latin typeface="Avenir Book"/>
                <a:ea typeface="DengXian"/>
                <a:cs typeface="Calibri"/>
              </a:rPr>
              <a:t>(Erziehung, S. 259)</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528CB1">
            <a:alpha val="68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832486"/>
            <a:ext cx="10235381" cy="1192960"/>
          </a:xfrm>
          <a:prstGeom prst="rect">
            <a:avLst/>
          </a:prstGeom>
          <a:gradFill>
            <a:gsLst>
              <a:gs pos="0">
                <a:srgbClr val="8AB1CA"/>
              </a:gs>
              <a:gs pos="51000">
                <a:schemeClr val="bg1"/>
              </a:gs>
              <a:gs pos="100000">
                <a:srgbClr val="8AB1CA"/>
              </a:gs>
            </a:gsLst>
            <a:lin ang="5400000" scaled="1"/>
          </a:gradFill>
        </p:spPr>
        <p:txBody>
          <a:bodyPr/>
          <a:lstStyle/>
          <a:p>
            <a:pPr algn="ctr">
              <a:defRPr/>
            </a:pPr>
            <a:r>
              <a:rPr lang="de-DE" b="1">
                <a:solidFill>
                  <a:srgbClr val="47839E"/>
                </a:solidFill>
                <a:latin typeface="Avenir Light"/>
              </a:rPr>
              <a:t>Martin Luther</a:t>
            </a:r>
            <a:endParaRPr/>
          </a:p>
        </p:txBody>
      </p:sp>
      <p:sp>
        <p:nvSpPr>
          <p:cNvPr id="3" name="Content Placeholder 2" hidden="0"/>
          <p:cNvSpPr>
            <a:spLocks noGrp="1"/>
          </p:cNvSpPr>
          <p:nvPr isPhoto="0" userDrawn="0">
            <p:ph idx="1" hasCustomPrompt="0"/>
          </p:nvPr>
        </p:nvSpPr>
        <p:spPr bwMode="auto">
          <a:xfrm>
            <a:off x="1223870" y="2025446"/>
            <a:ext cx="7787640" cy="4117976"/>
          </a:xfrm>
        </p:spPr>
        <p:txBody>
          <a:bodyPr anchor="ctr">
            <a:normAutofit/>
          </a:bodyPr>
          <a:lstStyle/>
          <a:p>
            <a:pPr marL="0" indent="0" algn="ctr">
              <a:lnSpc>
                <a:spcPct val="100000"/>
              </a:lnSpc>
              <a:buNone/>
              <a:defRPr/>
            </a:pPr>
            <a:r>
              <a:rPr lang="de-DE" sz="4000">
                <a:solidFill>
                  <a:schemeClr val="bg1"/>
                </a:solidFill>
                <a:latin typeface="Avenir Next LT Pro Demi"/>
                <a:ea typeface="DengXian"/>
                <a:cs typeface="Calibri"/>
              </a:rPr>
              <a:t>„Man kann einen Christen </a:t>
            </a:r>
            <a:br>
              <a:rPr lang="de-DE" sz="4000">
                <a:solidFill>
                  <a:schemeClr val="bg1"/>
                </a:solidFill>
                <a:latin typeface="Avenir Next LT Pro Demi"/>
                <a:ea typeface="DengXian"/>
                <a:cs typeface="Calibri"/>
              </a:rPr>
            </a:br>
            <a:r>
              <a:rPr lang="de-DE" sz="4000">
                <a:solidFill>
                  <a:schemeClr val="bg1"/>
                </a:solidFill>
                <a:latin typeface="Avenir Next LT Pro Demi"/>
                <a:ea typeface="DengXian"/>
                <a:cs typeface="Calibri"/>
              </a:rPr>
              <a:t>ohne Gebet ebenso wenig finden wie einen lebendigen Menschen ohne Puls, </a:t>
            </a:r>
            <a:br>
              <a:rPr lang="de-DE" sz="4000">
                <a:solidFill>
                  <a:schemeClr val="bg1"/>
                </a:solidFill>
                <a:latin typeface="Avenir Next LT Pro Demi"/>
                <a:ea typeface="DengXian"/>
                <a:cs typeface="Calibri"/>
              </a:rPr>
            </a:br>
            <a:r>
              <a:rPr lang="de-DE" sz="4000">
                <a:solidFill>
                  <a:schemeClr val="bg1"/>
                </a:solidFill>
                <a:latin typeface="Avenir Next LT Pro Demi"/>
                <a:ea typeface="DengXian"/>
                <a:cs typeface="Calibri"/>
              </a:rPr>
              <a:t>der niemals stillsteht.“</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48640"/>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Matthäus 11,28</a:t>
            </a:r>
            <a:endParaRPr/>
          </a:p>
        </p:txBody>
      </p:sp>
      <p:sp>
        <p:nvSpPr>
          <p:cNvPr id="3" name="Content Placeholder 2" hidden="0"/>
          <p:cNvSpPr>
            <a:spLocks noGrp="1"/>
          </p:cNvSpPr>
          <p:nvPr isPhoto="0" userDrawn="0">
            <p:ph idx="1" hasCustomPrompt="0"/>
          </p:nvPr>
        </p:nvSpPr>
        <p:spPr bwMode="auto">
          <a:xfrm>
            <a:off x="1434347" y="2546907"/>
            <a:ext cx="7366686" cy="2370533"/>
          </a:xfrm>
        </p:spPr>
        <p:txBody>
          <a:bodyPr anchor="t">
            <a:normAutofit fontScale="92500" lnSpcReduction="20000"/>
          </a:bodyPr>
          <a:lstStyle/>
          <a:p>
            <a:pPr marL="0" indent="0" algn="ctr">
              <a:lnSpc>
                <a:spcPct val="120000"/>
              </a:lnSpc>
              <a:buNone/>
              <a:defRPr/>
            </a:pPr>
            <a:r>
              <a:rPr lang="de-DE" sz="4000">
                <a:solidFill>
                  <a:srgbClr val="1A3C69"/>
                </a:solidFill>
                <a:latin typeface="Avenir Next LT Pro Demi"/>
                <a:ea typeface="DengXian"/>
                <a:cs typeface="Calibri"/>
              </a:rPr>
              <a:t>„Kommt alle her zu mir,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die ihr müde seid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und schwere Lasten tragt, </a:t>
            </a:r>
            <a:br>
              <a:rPr lang="de-DE" sz="4000">
                <a:solidFill>
                  <a:srgbClr val="1A3C69"/>
                </a:solidFill>
                <a:latin typeface="Avenir Next LT Pro Demi"/>
                <a:ea typeface="DengXian"/>
                <a:cs typeface="Calibri"/>
              </a:rPr>
            </a:br>
            <a:r>
              <a:rPr lang="de-DE" sz="4000">
                <a:solidFill>
                  <a:srgbClr val="1A3C69"/>
                </a:solidFill>
                <a:latin typeface="Avenir Next LT Pro Demi"/>
                <a:ea typeface="DengXian"/>
                <a:cs typeface="Calibri"/>
              </a:rPr>
              <a:t>ich will euch Ruhe schenken.“ </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528CB1">
            <a:alpha val="68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832486"/>
            <a:ext cx="10235381" cy="1192960"/>
          </a:xfrm>
          <a:prstGeom prst="rect">
            <a:avLst/>
          </a:prstGeom>
          <a:gradFill>
            <a:gsLst>
              <a:gs pos="0">
                <a:srgbClr val="8AB1CA"/>
              </a:gs>
              <a:gs pos="51000">
                <a:schemeClr val="bg1"/>
              </a:gs>
              <a:gs pos="100000">
                <a:srgbClr val="8AB1CA"/>
              </a:gs>
            </a:gsLst>
            <a:lin ang="5400000" scaled="1"/>
          </a:gradFill>
        </p:spPr>
        <p:txBody>
          <a:bodyPr/>
          <a:lstStyle/>
          <a:p>
            <a:pPr algn="ctr">
              <a:defRPr/>
            </a:pPr>
            <a:r>
              <a:rPr lang="de-DE" b="1">
                <a:solidFill>
                  <a:srgbClr val="47839E"/>
                </a:solidFill>
                <a:latin typeface="Avenir Light"/>
              </a:rPr>
              <a:t>Ellen G. White</a:t>
            </a:r>
            <a:endParaRPr/>
          </a:p>
        </p:txBody>
      </p:sp>
      <p:sp>
        <p:nvSpPr>
          <p:cNvPr id="3" name="Content Placeholder 2" hidden="0"/>
          <p:cNvSpPr>
            <a:spLocks noGrp="1"/>
          </p:cNvSpPr>
          <p:nvPr isPhoto="0" userDrawn="0">
            <p:ph idx="1" hasCustomPrompt="0"/>
          </p:nvPr>
        </p:nvSpPr>
        <p:spPr bwMode="auto">
          <a:xfrm>
            <a:off x="996754" y="1859281"/>
            <a:ext cx="8241871" cy="4998720"/>
          </a:xfrm>
        </p:spPr>
        <p:txBody>
          <a:bodyPr anchor="ctr">
            <a:noAutofit/>
          </a:bodyPr>
          <a:lstStyle/>
          <a:p>
            <a:pPr marL="0" indent="0" algn="just">
              <a:buNone/>
              <a:defRPr/>
            </a:pPr>
            <a:r>
              <a:rPr lang="de-DE" sz="3200">
                <a:solidFill>
                  <a:schemeClr val="bg1"/>
                </a:solidFill>
                <a:latin typeface="Avenir Next LT Pro Demi"/>
                <a:ea typeface="DengXian"/>
                <a:cs typeface="Calibri"/>
              </a:rPr>
              <a:t>„Beten bedeutet eigentlich, sich Gott wie einem Freund zu öffnen. Nicht, dass wir ihm sagen müssten, wie es um uns steht und was wir brauchen — das weiß er eher und besser als wir selbst … Wir müssen beten, um uns zu befähigen, Gott und seine Gaben anzunehmen. Das Gebet bringt nicht Gott näher zu uns, sondern wir kommen dadurch zu ihm.“ </a:t>
            </a:r>
            <a:r>
              <a:rPr lang="de-DE" sz="2200">
                <a:solidFill>
                  <a:schemeClr val="bg1"/>
                </a:solidFill>
                <a:latin typeface="Avenir Next LT Pro Demi"/>
                <a:ea typeface="DengXian"/>
                <a:cs typeface="Calibri"/>
              </a:rPr>
              <a:t>(Das Gebet, S. 11)</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48640"/>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Wie Jesus betete</a:t>
            </a:r>
            <a:endParaRPr/>
          </a:p>
        </p:txBody>
      </p:sp>
      <p:sp>
        <p:nvSpPr>
          <p:cNvPr id="3" name="Content Placeholder 2" hidden="0"/>
          <p:cNvSpPr>
            <a:spLocks noGrp="1"/>
          </p:cNvSpPr>
          <p:nvPr isPhoto="0" userDrawn="0">
            <p:ph idx="1" hasCustomPrompt="0"/>
          </p:nvPr>
        </p:nvSpPr>
        <p:spPr bwMode="auto">
          <a:xfrm>
            <a:off x="1086711" y="2069387"/>
            <a:ext cx="8061960" cy="4117976"/>
          </a:xfrm>
        </p:spPr>
        <p:txBody>
          <a:bodyPr anchor="t">
            <a:normAutofit fontScale="85000" lnSpcReduction="20000"/>
          </a:bodyPr>
          <a:lstStyle/>
          <a:p>
            <a:pPr marL="0" indent="0" algn="just">
              <a:lnSpc>
                <a:spcPct val="120000"/>
              </a:lnSpc>
              <a:spcBef>
                <a:spcPts val="1200"/>
              </a:spcBef>
              <a:buNone/>
              <a:defRPr/>
            </a:pPr>
            <a:r>
              <a:rPr lang="de-DE" sz="3200">
                <a:solidFill>
                  <a:srgbClr val="1A3C69"/>
                </a:solidFill>
                <a:latin typeface="Avenir Next LT Pro Demi"/>
                <a:ea typeface="DengXian"/>
                <a:cs typeface="Calibri"/>
              </a:rPr>
              <a:t>„Dann stieg er allein in die Berge hinauf, um dort zu beten. Als es dunkel wurde, war er immer noch allein dort oben.“ (Matthäus 14,23 NLB)</a:t>
            </a:r>
            <a:endParaRPr/>
          </a:p>
          <a:p>
            <a:pPr marL="0" indent="0" algn="just">
              <a:lnSpc>
                <a:spcPct val="120000"/>
              </a:lnSpc>
              <a:spcBef>
                <a:spcPts val="1200"/>
              </a:spcBef>
              <a:buNone/>
              <a:defRPr/>
            </a:pPr>
            <a:r>
              <a:rPr lang="de-DE" sz="3200">
                <a:solidFill>
                  <a:srgbClr val="1A3C69"/>
                </a:solidFill>
                <a:latin typeface="Avenir Next LT Pro Demi"/>
                <a:ea typeface="DengXian"/>
                <a:cs typeface="Calibri"/>
              </a:rPr>
              <a:t>„Nicht lange danach stieg Jesus auf einen Berg, um zu beten. Er betete die ganze Nacht hindurch zu Gott.“ (Lukas 6,12 NLB)</a:t>
            </a:r>
            <a:endParaRPr/>
          </a:p>
          <a:p>
            <a:pPr marL="0" indent="0" algn="just">
              <a:lnSpc>
                <a:spcPct val="120000"/>
              </a:lnSpc>
              <a:spcBef>
                <a:spcPts val="1200"/>
              </a:spcBef>
              <a:buNone/>
              <a:defRPr/>
            </a:pPr>
            <a:r>
              <a:rPr lang="de-DE" sz="3200">
                <a:solidFill>
                  <a:srgbClr val="1A3C69"/>
                </a:solidFill>
                <a:latin typeface="Avenir Next LT Pro Demi"/>
                <a:ea typeface="DengXian"/>
                <a:cs typeface="Calibri"/>
              </a:rPr>
              <a:t>„Ganz früh, es war noch Nacht, ging Jesus allein an einen einsamen Ort, um zu beten.“ (Markus 1,35 NLB)</a:t>
            </a:r>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alphaModFix amt="68000"/>
            <a:lum/>
          </a:blip>
          <a:srcRect l="0" t="4545" r="0" b="4545"/>
          <a:stretch/>
        </a:blipFill>
      </p:bgPr>
    </p:bg>
    <p:spTree>
      <p:nvGrpSpPr>
        <p:cNvPr id="1" name="" hidden="0"/>
        <p:cNvGrpSpPr/>
        <p:nvPr isPhoto="0" userDrawn="0"/>
      </p:nvGrpSpPr>
      <p:grpSpPr bwMode="auto">
        <a:xfrm>
          <a:off x="0" y="0"/>
          <a:ext cx="0" cy="0"/>
          <a:chOff x="0" y="0"/>
          <a:chExt cx="0" cy="0"/>
        </a:xfrm>
      </p:grpSpPr>
      <p:sp>
        <p:nvSpPr>
          <p:cNvPr id="4" name="Title 3" hidden="0"/>
          <p:cNvSpPr>
            <a:spLocks noGrp="1"/>
          </p:cNvSpPr>
          <p:nvPr isPhoto="0" userDrawn="0">
            <p:ph type="title" hasCustomPrompt="0"/>
          </p:nvPr>
        </p:nvSpPr>
        <p:spPr bwMode="auto">
          <a:xfrm>
            <a:off x="397910" y="1486264"/>
            <a:ext cx="9263620" cy="2852737"/>
          </a:xfrm>
        </p:spPr>
        <p:txBody>
          <a:bodyPr anchor="ctr"/>
          <a:lstStyle/>
          <a:p>
            <a:pPr algn="r">
              <a:defRPr/>
            </a:pPr>
            <a:r>
              <a:rPr lang="de-DE">
                <a:solidFill>
                  <a:schemeClr val="tx1">
                    <a:lumMod val="85000"/>
                    <a:lumOff val="15000"/>
                  </a:schemeClr>
                </a:solidFill>
                <a:latin typeface="Avenir Book"/>
              </a:rPr>
              <a:t>GEBET ENTFACHT</a:t>
            </a:r>
            <a:br>
              <a:rPr lang="de-DE">
                <a:solidFill>
                  <a:schemeClr val="tx1">
                    <a:lumMod val="65000"/>
                    <a:lumOff val="35000"/>
                  </a:schemeClr>
                </a:solidFill>
                <a:latin typeface="Avenir Book"/>
              </a:rPr>
            </a:br>
            <a:r>
              <a:rPr lang="de-DE" sz="8000" b="1">
                <a:solidFill>
                  <a:schemeClr val="accent4">
                    <a:lumMod val="20000"/>
                    <a:lumOff val="80000"/>
                  </a:schemeClr>
                </a:solidFill>
                <a:latin typeface="Avenir Book"/>
              </a:rPr>
              <a:t>VERÄNDERUNG</a:t>
            </a:r>
            <a:endParaRPr lang="de-DE">
              <a:solidFill>
                <a:schemeClr val="accent4">
                  <a:lumMod val="20000"/>
                  <a:lumOff val="80000"/>
                </a:schemeClr>
              </a:solidFill>
            </a:endParaRPr>
          </a:p>
        </p:txBody>
      </p:sp>
      <p:pic>
        <p:nvPicPr>
          <p:cNvPr id="2" name="Grafik 1" hidden="0"/>
          <p:cNvPicPr>
            <a:picLocks noChangeAspect="1"/>
          </p:cNvPicPr>
          <p:nvPr isPhoto="0" userDrawn="0"/>
        </p:nvPicPr>
        <p:blipFill>
          <a:blip r:embed="rId3"/>
          <a:srcRect l="84587" t="3625" r="0" b="3625"/>
          <a:stretch/>
        </p:blipFill>
        <p:spPr bwMode="auto">
          <a:xfrm>
            <a:off x="10312842" y="0"/>
            <a:ext cx="1879158" cy="6858000"/>
          </a:xfrm>
          <a:prstGeom prst="rect">
            <a:avLst/>
          </a:prstGeom>
        </p:spPr>
      </p:pic>
      <p:pic>
        <p:nvPicPr>
          <p:cNvPr id="3" name="Grafik 2"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4B82A5">
            <a:alpha val="23000"/>
          </a:srgbClr>
        </a:solidFill>
      </p:bgPr>
    </p:bg>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0" y="558472"/>
            <a:ext cx="10235381" cy="1127760"/>
          </a:xfrm>
          <a:prstGeom prst="rect">
            <a:avLst/>
          </a:prstGeom>
          <a:gradFill>
            <a:gsLst>
              <a:gs pos="0">
                <a:srgbClr val="D5E2EA"/>
              </a:gs>
              <a:gs pos="21000">
                <a:srgbClr val="3D718B"/>
              </a:gs>
              <a:gs pos="75000">
                <a:srgbClr val="3D718B"/>
              </a:gs>
              <a:gs pos="100000">
                <a:srgbClr val="D5E2EA"/>
              </a:gs>
            </a:gsLst>
            <a:lin ang="5400000" scaled="1"/>
          </a:gradFill>
        </p:spPr>
        <p:txBody>
          <a:bodyPr/>
          <a:lstStyle/>
          <a:p>
            <a:pPr algn="ctr">
              <a:defRPr/>
            </a:pPr>
            <a:r>
              <a:rPr lang="de-DE" b="1">
                <a:solidFill>
                  <a:schemeClr val="bg1"/>
                </a:solidFill>
                <a:latin typeface="Avenir Light"/>
              </a:rPr>
              <a:t>2.Korinther 5,17</a:t>
            </a:r>
            <a:endParaRPr/>
          </a:p>
        </p:txBody>
      </p:sp>
      <p:sp>
        <p:nvSpPr>
          <p:cNvPr id="3" name="Content Placeholder 2" hidden="0"/>
          <p:cNvSpPr>
            <a:spLocks noGrp="1"/>
          </p:cNvSpPr>
          <p:nvPr isPhoto="0" userDrawn="0">
            <p:ph idx="1" hasCustomPrompt="0"/>
          </p:nvPr>
        </p:nvSpPr>
        <p:spPr bwMode="auto">
          <a:xfrm>
            <a:off x="1434348" y="2394224"/>
            <a:ext cx="7366686" cy="4117976"/>
          </a:xfrm>
        </p:spPr>
        <p:txBody>
          <a:bodyPr anchor="t">
            <a:normAutofit/>
          </a:bodyPr>
          <a:lstStyle/>
          <a:p>
            <a:pPr marL="0" indent="0" algn="ctr">
              <a:lnSpc>
                <a:spcPct val="100000"/>
              </a:lnSpc>
              <a:buNone/>
              <a:defRPr/>
            </a:pPr>
            <a:r>
              <a:rPr lang="de-DE" sz="3200">
                <a:solidFill>
                  <a:srgbClr val="1A3C69"/>
                </a:solidFill>
                <a:latin typeface="Avenir Next LT Pro Demi"/>
                <a:ea typeface="DengXian"/>
                <a:cs typeface="Calibri"/>
              </a:rPr>
              <a:t>„Das bedeutet aber: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Wer mit Christus lebt,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wird ein neuer Mensch.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Er ist nicht mehr derselbe,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denn sein altes Leben ist vorbei. </a:t>
            </a:r>
            <a:br>
              <a:rPr lang="de-DE" sz="3200">
                <a:solidFill>
                  <a:srgbClr val="1A3C69"/>
                </a:solidFill>
                <a:latin typeface="Avenir Next LT Pro Demi"/>
                <a:ea typeface="DengXian"/>
                <a:cs typeface="Calibri"/>
              </a:rPr>
            </a:br>
            <a:r>
              <a:rPr lang="de-DE" sz="3200">
                <a:solidFill>
                  <a:srgbClr val="1A3C69"/>
                </a:solidFill>
                <a:latin typeface="Avenir Next LT Pro Demi"/>
                <a:ea typeface="DengXian"/>
                <a:cs typeface="Calibri"/>
              </a:rPr>
              <a:t>Ein neues Leben hat begonnen!“ </a:t>
            </a:r>
            <a:endParaRPr lang="en-US" sz="3200">
              <a:solidFill>
                <a:srgbClr val="1A3C69"/>
              </a:solidFill>
              <a:latin typeface="Avenir Next LT Pro Demi"/>
              <a:ea typeface="DengXian"/>
              <a:cs typeface="Calibri"/>
            </a:endParaRPr>
          </a:p>
        </p:txBody>
      </p:sp>
      <p:pic>
        <p:nvPicPr>
          <p:cNvPr id="4" name="Grafik 3" hidden="0"/>
          <p:cNvPicPr>
            <a:picLocks noChangeAspect="1"/>
          </p:cNvPicPr>
          <p:nvPr isPhoto="0" userDrawn="0"/>
        </p:nvPicPr>
        <p:blipFill>
          <a:blip r:embed="rId3"/>
          <a:srcRect l="84587" t="3625" r="0" b="3625"/>
          <a:stretch/>
        </p:blipFill>
        <p:spPr bwMode="auto">
          <a:xfrm>
            <a:off x="10235381" y="0"/>
            <a:ext cx="1956619" cy="6858000"/>
          </a:xfrm>
          <a:prstGeom prst="rect">
            <a:avLst/>
          </a:prstGeom>
        </p:spPr>
      </p:pic>
      <p:pic>
        <p:nvPicPr>
          <p:cNvPr id="5" name="Grafik 4" hidden="0"/>
          <p:cNvPicPr>
            <a:picLocks noChangeAspect="1"/>
          </p:cNvPicPr>
          <p:nvPr isPhoto="0" userDrawn="0"/>
        </p:nvPicPr>
        <p:blipFill>
          <a:blip r:embed="rId4">
            <a:biLevel thresh="25000"/>
          </a:blip>
          <a:stretch/>
        </p:blipFill>
        <p:spPr bwMode="auto">
          <a:xfrm>
            <a:off x="10548684" y="5104729"/>
            <a:ext cx="1407471" cy="140747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ONLYOFFICE/7.1.1.23</Application>
  <DocSecurity>0</DocSecurity>
  <PresentationFormat>Breitbild</PresentationFormat>
  <Paragraphs>0</Paragraphs>
  <Slides>27</Slides>
  <Notes>27</Notes>
  <HiddenSlides>0</HiddenSlides>
  <MMClips>2</MMClips>
  <ScaleCrop>0</ScaleCrop>
  <HeadingPairs>
    <vt:vector size="4" baseType="variant">
      <vt:variant>
        <vt:lpstr>Theme</vt:lpstr>
      </vt:variant>
      <vt:variant>
        <vt:i4>1</vt:i4>
      </vt:variant>
      <vt:variant>
        <vt:lpstr>Slide Titles</vt:lpstr>
      </vt:variant>
      <vt:variant>
        <vt:i4>27</vt:i4>
      </vt:variant>
    </vt:vector>
  </HeadingPairs>
  <TitlesOfParts>
    <vt:vector size="28"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IGNITE YOUR PRAYER LIFE</dc:title>
  <dc:subject/>
  <dc:creator>Itin, Nilde</dc:creator>
  <cp:keywords/>
  <dc:description/>
  <dc:identifier/>
  <dc:language/>
  <cp:lastModifiedBy>Anonymous</cp:lastModifiedBy>
  <cp:revision>8</cp:revision>
  <dcterms:created xsi:type="dcterms:W3CDTF">2023-08-07T16:09:47Z</dcterms:created>
  <dcterms:modified xsi:type="dcterms:W3CDTF">2023-11-14T22:29:15Z</dcterms:modified>
  <cp:category/>
  <cp:contentStatus/>
  <cp:version/>
</cp:coreProperties>
</file>